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5161" r:id="rId4"/>
  </p:sldMasterIdLst>
  <p:notesMasterIdLst>
    <p:notesMasterId r:id="rId11"/>
  </p:notesMasterIdLst>
  <p:handoutMasterIdLst>
    <p:handoutMasterId r:id="rId12"/>
  </p:handoutMasterIdLst>
  <p:sldIdLst>
    <p:sldId id="2147481000" r:id="rId5"/>
    <p:sldId id="2147483634" r:id="rId6"/>
    <p:sldId id="2147483637" r:id="rId7"/>
    <p:sldId id="2147483636" r:id="rId8"/>
    <p:sldId id="2147483635" r:id="rId9"/>
    <p:sldId id="2147483638" r:id="rId10"/>
  </p:sldIdLst>
  <p:sldSz cx="12192000" cy="6858000"/>
  <p:notesSz cx="6858000" cy="9144000"/>
  <p:embeddedFontLst>
    <p:embeddedFont>
      <p:font typeface="Segoe UI" panose="020B0502040204020203" pitchFamily="34" charset="0"/>
      <p:regular r:id="rId13"/>
      <p:bold r:id="rId14"/>
      <p:italic r:id="rId15"/>
      <p:boldItalic r:id="rId16"/>
    </p:embeddedFont>
    <p:embeddedFont>
      <p:font typeface="Segoe UI Semibold" panose="020B0702040204020203" pitchFamily="34" charset="0"/>
      <p:bold r:id="rId17"/>
      <p:boldItalic r:id="rId18"/>
    </p:embeddedFont>
    <p:embeddedFont>
      <p:font typeface="Segoe UI Variable Display" pitchFamily="2" charset="0"/>
      <p:regular r:id="rId19"/>
      <p:bold r:id="rId20"/>
    </p:embeddedFont>
    <p:embeddedFont>
      <p:font typeface="Segoe UI Variable Display Semibold" pitchFamily="2" charset="0"/>
      <p:bold r:id="rId21"/>
    </p:embeddedFont>
    <p:embeddedFont>
      <p:font typeface="Segoe UI Variable Text" pitchFamily="2" charset="0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3C82EB03-407E-01D1-7CBB-F45B950A7ECF}" name="Maria Barrios Fernandez (CELA)" initials="M(" userId="S::mariabar@microsoft.com::dc305456-2c7f-4936-9e2b-7984bbfa73b9" providerId="AD"/>
  <p188:author id="{E06BBE09-D485-83B7-0C31-C307F960C56F}" name="Shilpa Dabke" initials="SD" userId="S::shdabke@microsoft.com::d753e826-536b-4c09-ae96-b6b01ad8335f" providerId="AD"/>
  <p188:author id="{1D4E3F0B-1083-9843-A088-20E68F04A767}" name="Rachel Azafrani (CELA)" initials="R(" userId="S::rachelaz@microsoft.com::fe68ae00-7947-4f14-8ccc-27a748d101e6" providerId="AD"/>
  <p188:author id="{DC567D15-69EA-7D8B-8CEA-B36732BF40E6}" name="Katelyn Rothney" initials="" userId="S::krothney@microsoft.com::957d6278-3e11-4e56-b974-86c79acf98d3" providerId="AD"/>
  <p188:author id="{FD6FB817-CF43-FEC3-4C2A-3D1F1F3BE95F}" name="Andy Beatman" initials="" userId="S::andybeatman@microsoft.com::5d1ab6c4-0f72-44bc-8f7b-13f0041c7215" providerId="AD"/>
  <p188:author id="{66847E27-A8C4-D88E-5C7D-C05482AEDFA0}" name="Lindsay Buckles" initials="LB" userId="S::lbuckles@microsoft.com::a08a1079-04e9-493b-94d6-b93322929324" providerId="AD"/>
  <p188:author id="{A0CF6029-842C-16A3-0226-D79EC21323CE}" name="Daniel Kluttz (CELA)" initials="DK(" userId="S::dakluttz@microsoft.com::13541b8b-ed67-4d7e-b3ed-5f8df302af01" providerId="AD"/>
  <p188:author id="{AD69FC2D-D3C6-9269-C9DF-27F52E3639B0}" name="Brian Robinson (CELA)" initials="B(" userId="S::brirobinson@microsoft.com::e9e6b3f7-39b7-4613-b8f1-ce1c92411918" providerId="AD"/>
  <p188:author id="{FB86E435-9611-713B-D10C-30BDC4C160BE}" name="Nikisha Reyes-Grange" initials="NR" userId="S::nrg@microsoft.com::0b7a1191-38f2-4dc9-b209-2305d682cb55" providerId="AD"/>
  <p188:author id="{D576C83E-052B-856D-E2D9-CDB9B5BE44F4}" name="Anthony Mocny" initials="" userId="S::anthonymocny@microsoft.com::696ee493-cc82-474b-abeb-fbf6494ae45f" providerId="AD"/>
  <p188:author id="{0FB41745-652E-2147-2A4A-50176497E60F}" name="Keyuna Evans (CELA)" initials="KE" userId="S::keevans@microsoft.com::653310ed-6ca1-49d8-8b9c-3ff545fb456e" providerId="AD"/>
  <p188:author id="{3D59B648-8634-271D-B3E8-646D92655796}" name="Nick Zhao" initials="NZ" userId="S::nickzhao@microsoft.com::1c6876d5-502e-4162-8192-4cb269df3354" providerId="AD"/>
  <p188:author id="{8199C34A-9429-3E01-CA79-2A89E348ACAD}" name="Mary Newcomer Williams (CELA)" initials="MN" userId="S::marynw@microsoft.com::7850267c-dfdb-4736-97ba-4a1dc96d67c9" providerId="AD"/>
  <p188:author id="{F2F39F60-830B-E610-3AC5-E12496D662A9}" name="Dom Divakaruni" initials="DD" userId="S::dodivaka@microsoft.com::a5d372e2-858c-44aa-8353-7ff024b5f553" providerId="AD"/>
  <p188:author id="{D77D776E-FA93-49E8-3AF7-8C4D5A31FDF3}" name="Mary Newcomer Williams (CELA)" initials="MNW" userId="Mary Newcomer Williams (CELA)" providerId="None"/>
  <p188:author id="{7A72B376-0CC3-BA7B-A612-2C166380AE16}" name="Lauren Chamblee (CELA)" initials="LC(" userId="S::lchamblee@microsoft.com::25d720af-8150-4619-aa98-7011733540ef" providerId="AD"/>
  <p188:author id="{9A0B4A88-3240-5447-5BEE-9EB84B333263}" name="Richard Tso" initials="RT" userId="Richard Tso" providerId="None"/>
  <p188:author id="{6FA50789-483D-857F-6344-EC0D9D2C61C0}" name="Ravi Sudhakar Kambhampati" initials="" userId="S::ravisk@microsoft.com::e7bf53d7-9e1a-4591-8468-629c86b6b742" providerId="AD"/>
  <p188:author id="{A21CDE93-6B48-02D5-15E4-E690EF2F9966}" name="Julianne Hart" initials="" userId="S::juliannehart@microsoft.com::f0141a3b-18c3-4f67-8ad4-bff2f68b5430" providerId="AD"/>
  <p188:author id="{C1C59697-B5D4-5D68-CAA4-9CD167115B4D}" name="Linda Li" initials="LL" userId="S::zhuoqunli@microsoft.com::4ff73cad-580b-409f-95d2-1c7e744976a2" providerId="AD"/>
  <p188:author id="{E68CE6A4-2FD1-FC24-08F9-C2D0EC0312C8}" name="Takuto Higuchi" initials="" userId="S::tahiguch@microsoft.com::62b346dc-9dcf-4f5e-bcb3-018506f29807" providerId="AD"/>
  <p188:author id="{0BEA15AB-8A1F-9E07-024A-2B5AD4C9D619}" name="Mallory Monsma" initials="MM" userId="S::mamonsma@microsoft.com::8c4072d6-91ef-40a7-96da-10e060934994" providerId="AD"/>
  <p188:author id="{1B8EF7AB-DE68-2FFD-1122-A26CB22E17E7}" name="Rachel Pruitt" initials="" userId="S::rachelpruitt@microsoft.com::c785b103-ac15-47d8-b547-7eb61c23c0b8" providerId="AD"/>
  <p188:author id="{3690ADB2-36A9-A3BB-E7ED-BDFE9A14A71E}" name="David Jaquette (CELA)" initials="D(" userId="S::davidjaq@microsoft.com::8210c865-8da3-4f6a-8811-dc7db180ec8e" providerId="AD"/>
  <p188:author id="{607F41B3-45AD-6A81-6E61-2907506E1ADD}" name="mel RAYMUNDO" initials="" userId="S::mel.raymundo@colorcreative.com::95cbaf7c-9cc9-4956-a850-8a1daf42a053" providerId="AD"/>
  <p188:author id="{DB240AB5-5075-F2B6-CB29-ED89C7F443E0}" name="Courtney Brewer" initials="CB" userId="S::cobrewer@microsoft.com::626e6965-4ba5-40a4-9f1e-e602d2a30d97" providerId="AD"/>
  <p188:author id="{467E3EB6-7B5F-482E-EEAB-BFDA200621AF}" name="Derek Legenzoff" initials="DL" userId="S::delegenz@microsoft.com::f2908fc4-9f0d-4923-ad9e-dfbe2151dca5" providerId="AD"/>
  <p188:author id="{3BF5A7C0-CBE2-088A-2856-8D6BC22DB5E7}" name="sarah DYMOND" initials="sD" userId="S::sarah.DYMOND@colorcreative.com::01e263aa-f9f9-405b-b5cb-b20f810b696c" providerId="AD"/>
  <p188:author id="{415386E1-F361-E854-1D7C-51D06C4369B3}" name="Jason Tseng" initials="JT" userId="S::jatseng@microsoft.com::7f9d0b5f-8404-44be-8557-0ce1bd9a5e72" providerId="AD"/>
  <p188:author id="{C67E80E5-EA04-4DA3-6080-808E977F1586}" name="Eve Psalti" initials="EP" userId="S::evepsalti@microsoft.com::e83761a0-f621-4d09-8c92-d3e289abecfd" providerId="AD"/>
  <p188:author id="{43959FE5-22A0-F8C5-57E3-3E90ACBC26CE}" name="Ellie Lawler" initials="" userId="S::ellawler@microsoft.com::05e0f727-5dad-414b-96e1-113a11acf1b4" providerId="AD"/>
  <p188:author id="{1D0284F5-85DE-6B01-7875-90AA0FFA6DAF}" name="Ashmi Chokshi" initials="AC" userId="S::ashmichokshi@microsoft.com::af2941c0-2c06-429e-a72f-2ee8bc5d814c" providerId="AD"/>
  <p188:author id="{D4EFF9FE-5348-DA05-B94D-CA994E8DF847}" name="sarah DYMOND" initials="sD" userId="S::sarah.dymond@colorcreative.com::01e263aa-f9f9-405b-b5cb-b20f810b696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78D3"/>
    <a:srgbClr val="CD9AD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DE2191-8E99-4F02-894C-84D07D016C6D}" v="2" dt="2025-03-10T13:03:02.5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87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6EA5837-9175-6DF6-4B87-58A3D0EEC5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25EB55-1263-1A41-9294-87435F97D06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A63D44-E838-9E4D-925D-14C87F84DCF7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18F16C-30DA-4881-F25C-8FD69D40D3E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078325-03DF-EFBD-65BA-721720E2856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14592E-9335-5544-83E8-7254F2750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872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B6B9DD-A322-43E7-9E81-DA4752E00BFF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19AD25-75D8-481E-B5D4-BAECA21D5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675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19AD25-75D8-481E-B5D4-BAECA21D5B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758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19AD25-75D8-481E-B5D4-BAECA21D5B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9887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19AD25-75D8-481E-B5D4-BAECA21D5B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6588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19AD25-75D8-481E-B5D4-BAECA21D5B8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9897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DE9FE9EA-07F9-FF9E-060B-5186390F4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54173" y="2609211"/>
            <a:ext cx="6635456" cy="1369493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90000"/>
              </a:lnSpc>
              <a:buNone/>
              <a:defRPr sz="4400" b="1" i="0" spc="0">
                <a:solidFill>
                  <a:schemeClr val="bg1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5D39D9-3533-F603-7AB6-EE6B9DD4BC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8213207" y="798163"/>
            <a:ext cx="4776954" cy="3180632"/>
          </a:xfrm>
          <a:prstGeom prst="rect">
            <a:avLst/>
          </a:prstGeom>
        </p:spPr>
      </p:pic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497C7890-7060-4DB4-16A3-9B701BF9DE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4173" y="4313760"/>
            <a:ext cx="6635456" cy="710063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90000"/>
              </a:lnSpc>
              <a:buNone/>
              <a:defRPr sz="2000" b="1" i="0" spc="0">
                <a:solidFill>
                  <a:schemeClr val="accent1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FY24 Lorem</a:t>
            </a:r>
          </a:p>
          <a:p>
            <a:pPr lvl="0"/>
            <a:r>
              <a:rPr lang="en-US"/>
              <a:t>L100 Ipsum</a:t>
            </a:r>
          </a:p>
        </p:txBody>
      </p:sp>
    </p:spTree>
    <p:extLst>
      <p:ext uri="{BB962C8B-B14F-4D97-AF65-F5344CB8AC3E}">
        <p14:creationId xmlns:p14="http://schemas.microsoft.com/office/powerpoint/2010/main" val="12871585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C0C3FAF5-215B-0D6D-DB94-0848688D822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509301"/>
            <a:ext cx="12191999" cy="1090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4000"/>
              </a:lnSpc>
              <a:buNone/>
              <a:defRPr sz="4000" b="1" i="0" spc="0">
                <a:solidFill>
                  <a:schemeClr val="bg1"/>
                </a:solidFill>
                <a:latin typeface="Segoe UI Variable Display Semibold" pitchFamily="2" charset="0"/>
                <a:cs typeface="Segoe UI Semibold 8" panose="020B0502040204020203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br>
              <a:rPr lang="en-US"/>
            </a:b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636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98A90A1-34A1-0E1C-5E46-5A952E5023F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13589" y="1341302"/>
            <a:ext cx="4601472" cy="4175395"/>
          </a:xfrm>
          <a:prstGeom prst="roundRect">
            <a:avLst/>
          </a:prstGeom>
          <a:solidFill>
            <a:schemeClr val="accent4"/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BEE8F87-EE31-FED8-0EE6-24E5B41C562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2859" y="1586911"/>
            <a:ext cx="6077323" cy="2645935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90000"/>
              </a:lnSpc>
              <a:buFont typeface="Arial" panose="020B0604020202020204" pitchFamily="34" charset="0"/>
              <a:buChar char="•"/>
              <a:defRPr sz="2800" b="0" i="0" spc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“Lorem ipsum Lorem ipsum</a:t>
            </a:r>
            <a:br>
              <a:rPr lang="en-US"/>
            </a:br>
            <a:r>
              <a:rPr lang="en-US"/>
              <a:t>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br>
              <a:rPr lang="en-US"/>
            </a:b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br>
              <a:rPr lang="en-US"/>
            </a:br>
            <a:r>
              <a:rPr lang="en-US"/>
              <a:t>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br>
              <a:rPr lang="en-US"/>
            </a:b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magna.”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DE482EF-2E34-4A71-7D2E-4718857422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6938" y="4596673"/>
            <a:ext cx="4305732" cy="5198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spc="0">
                <a:solidFill>
                  <a:schemeClr val="accent1"/>
                </a:solidFill>
                <a:latin typeface="Segoe UI Variable Display Semibold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First Last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8C29160E-DED4-785D-B898-ABC6899C8EF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6938" y="5012596"/>
            <a:ext cx="4305732" cy="5198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 i="0" spc="0">
                <a:solidFill>
                  <a:schemeClr val="bg1"/>
                </a:solidFill>
                <a:latin typeface="Segoe UI Variable Display Semibold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Title, Company</a:t>
            </a:r>
          </a:p>
        </p:txBody>
      </p:sp>
    </p:spTree>
    <p:extLst>
      <p:ext uri="{BB962C8B-B14F-4D97-AF65-F5344CB8AC3E}">
        <p14:creationId xmlns:p14="http://schemas.microsoft.com/office/powerpoint/2010/main" val="1020310041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104F74B-185F-3B29-5A1E-D3F49AF06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8795"/>
          <a:stretch/>
        </p:blipFill>
        <p:spPr>
          <a:xfrm rot="16200000">
            <a:off x="-4634" y="-14609"/>
            <a:ext cx="1859270" cy="1888489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6D5B247-125F-0E8F-4BA7-01F854EEF4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88373" y="1"/>
            <a:ext cx="3585798" cy="685800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4000"/>
              </a:lnSpc>
              <a:buNone/>
              <a:defRPr sz="4000" b="1" i="0" spc="0">
                <a:solidFill>
                  <a:schemeClr val="bg1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</a:t>
            </a:r>
            <a:endParaRPr lang="en-US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9C4D0B9B-6094-9D96-8740-225242B3491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6869" y="830322"/>
            <a:ext cx="3992171" cy="839815"/>
          </a:xfrm>
          <a:prstGeom prst="rect">
            <a:avLst/>
          </a:prstGeom>
        </p:spPr>
        <p:txBody>
          <a:bodyPr/>
          <a:lstStyle>
            <a:lvl1pPr marL="457200" indent="-457200" algn="l">
              <a:buFont typeface="Arial" panose="020B0604020202020204" pitchFamily="34" charset="0"/>
              <a:buChar char="•"/>
              <a:defRPr sz="1400" b="0" i="0" spc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lang="en-US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BF8AE22E-9212-9915-956C-064FD53755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786869" y="2279770"/>
            <a:ext cx="3992171" cy="839815"/>
          </a:xfrm>
          <a:prstGeom prst="rect">
            <a:avLst/>
          </a:prstGeom>
        </p:spPr>
        <p:txBody>
          <a:bodyPr/>
          <a:lstStyle>
            <a:lvl1pPr marL="457200" indent="-457200" algn="r">
              <a:buFont typeface="Arial" panose="020B0604020202020204" pitchFamily="34" charset="0"/>
              <a:buChar char="•"/>
              <a:defRPr sz="1400" b="0" i="0" spc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F04EF941-D1C9-ADBC-81ED-C46D05B9F16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86869" y="3729218"/>
            <a:ext cx="3992171" cy="839815"/>
          </a:xfrm>
          <a:prstGeom prst="rect">
            <a:avLst/>
          </a:prstGeom>
        </p:spPr>
        <p:txBody>
          <a:bodyPr/>
          <a:lstStyle>
            <a:lvl1pPr marL="457200" indent="-457200" algn="r">
              <a:buFont typeface="Arial" panose="020B0604020202020204" pitchFamily="34" charset="0"/>
              <a:buChar char="•"/>
              <a:defRPr sz="1400" b="0" i="0" spc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lang="en-US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AFA00F78-6E18-5920-FD63-84D71E21D34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86869" y="5178666"/>
            <a:ext cx="3992171" cy="839815"/>
          </a:xfrm>
          <a:prstGeom prst="rect">
            <a:avLst/>
          </a:prstGeom>
        </p:spPr>
        <p:txBody>
          <a:bodyPr/>
          <a:lstStyle>
            <a:lvl1pPr marL="457200" indent="-457200" algn="r">
              <a:buFont typeface="Arial" panose="020B0604020202020204" pitchFamily="34" charset="0"/>
              <a:buChar char="•"/>
              <a:defRPr sz="1400" b="0" i="0" spc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A649A2B-810B-7B78-1BAE-9908F1F1080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20954" y="754290"/>
            <a:ext cx="2092968" cy="996805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ts val="2400"/>
              </a:lnSpc>
              <a:buNone/>
              <a:defRPr sz="2400" b="1" i="0">
                <a:solidFill>
                  <a:schemeClr val="accent3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20F47A50-36B8-C0BD-4629-CF486284264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20954" y="2201274"/>
            <a:ext cx="2092968" cy="996805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ts val="2400"/>
              </a:lnSpc>
              <a:buNone/>
              <a:defRPr sz="2400" b="1" i="0">
                <a:solidFill>
                  <a:schemeClr val="accent3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2DEC9F45-9EF3-A424-59F7-14C170C109F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20954" y="3648258"/>
            <a:ext cx="2092968" cy="996805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ts val="2400"/>
              </a:lnSpc>
              <a:buNone/>
              <a:defRPr sz="2400" b="1" i="0">
                <a:solidFill>
                  <a:schemeClr val="accent3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BBBFD6DE-6E77-D1C3-A842-1405E69B03E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20954" y="5095242"/>
            <a:ext cx="2092968" cy="996805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ts val="2400"/>
              </a:lnSpc>
              <a:buNone/>
              <a:defRPr sz="2400" b="1" i="0">
                <a:solidFill>
                  <a:schemeClr val="accent3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4E06B24-3366-3CE1-9C1B-AC721C37035B}"/>
              </a:ext>
            </a:extLst>
          </p:cNvPr>
          <p:cNvCxnSpPr>
            <a:cxnSpLocks/>
          </p:cNvCxnSpPr>
          <p:nvPr userDrawn="1"/>
        </p:nvCxnSpPr>
        <p:spPr>
          <a:xfrm flipV="1">
            <a:off x="7599365" y="611868"/>
            <a:ext cx="0" cy="5634263"/>
          </a:xfrm>
          <a:prstGeom prst="line">
            <a:avLst/>
          </a:prstGeom>
          <a:noFill/>
          <a:ln w="6350" cap="rnd" cmpd="sng" algn="ctr">
            <a:gradFill flip="none" rotWithShape="1">
              <a:gsLst>
                <a:gs pos="14000">
                  <a:srgbClr val="8EC8E8">
                    <a:lumMod val="99000"/>
                  </a:srgbClr>
                </a:gs>
                <a:gs pos="100000">
                  <a:srgbClr val="CD9AD0"/>
                </a:gs>
              </a:gsLst>
              <a:lin ang="18900000" scaled="1"/>
              <a:tileRect/>
            </a:gradFill>
            <a:prstDash val="solid"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28084236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6D5B247-125F-0E8F-4BA7-01F854EEF4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88373" y="1"/>
            <a:ext cx="3585798" cy="685800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4000"/>
              </a:lnSpc>
              <a:buNone/>
              <a:defRPr sz="4000" b="1" i="0" spc="0">
                <a:solidFill>
                  <a:schemeClr val="bg1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</a:t>
            </a:r>
            <a:endParaRPr lang="en-US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9C4D0B9B-6094-9D96-8740-225242B3491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6870" y="830322"/>
            <a:ext cx="3714306" cy="839815"/>
          </a:xfrm>
          <a:prstGeom prst="rect">
            <a:avLst/>
          </a:prstGeom>
        </p:spPr>
        <p:txBody>
          <a:bodyPr/>
          <a:lstStyle>
            <a:lvl1pPr marL="457200" indent="-457200" algn="l">
              <a:buFont typeface="Arial" panose="020B0604020202020204" pitchFamily="34" charset="0"/>
              <a:buChar char="•"/>
              <a:defRPr sz="1400" b="0" i="0" spc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lang="en-US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BF8AE22E-9212-9915-956C-064FD53755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786870" y="2279770"/>
            <a:ext cx="3714306" cy="839815"/>
          </a:xfrm>
          <a:prstGeom prst="rect">
            <a:avLst/>
          </a:prstGeom>
        </p:spPr>
        <p:txBody>
          <a:bodyPr/>
          <a:lstStyle>
            <a:lvl1pPr marL="457200" indent="-457200" algn="r">
              <a:buFont typeface="Arial" panose="020B0604020202020204" pitchFamily="34" charset="0"/>
              <a:buChar char="•"/>
              <a:defRPr sz="1400" b="0" i="0" spc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F04EF941-D1C9-ADBC-81ED-C46D05B9F16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86870" y="3729218"/>
            <a:ext cx="3714306" cy="839815"/>
          </a:xfrm>
          <a:prstGeom prst="rect">
            <a:avLst/>
          </a:prstGeom>
        </p:spPr>
        <p:txBody>
          <a:bodyPr/>
          <a:lstStyle>
            <a:lvl1pPr marL="457200" indent="-457200" algn="r">
              <a:buFont typeface="Arial" panose="020B0604020202020204" pitchFamily="34" charset="0"/>
              <a:buChar char="•"/>
              <a:defRPr sz="1400" b="0" i="0" spc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lang="en-US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AFA00F78-6E18-5920-FD63-84D71E21D34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86870" y="5178666"/>
            <a:ext cx="3714306" cy="839815"/>
          </a:xfrm>
          <a:prstGeom prst="rect">
            <a:avLst/>
          </a:prstGeom>
        </p:spPr>
        <p:txBody>
          <a:bodyPr/>
          <a:lstStyle>
            <a:lvl1pPr marL="457200" indent="-457200" algn="r">
              <a:buFont typeface="Arial" panose="020B0604020202020204" pitchFamily="34" charset="0"/>
              <a:buChar char="•"/>
              <a:defRPr sz="1400" b="0" i="0" spc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lang="en-US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A649A2B-810B-7B78-1BAE-9908F1F1080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20954" y="754290"/>
            <a:ext cx="2092968" cy="996805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ts val="2400"/>
              </a:lnSpc>
              <a:buNone/>
              <a:defRPr sz="2400" b="1" i="0">
                <a:solidFill>
                  <a:schemeClr val="accent3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20F47A50-36B8-C0BD-4629-CF486284264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20954" y="2201274"/>
            <a:ext cx="2092968" cy="996805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ts val="2400"/>
              </a:lnSpc>
              <a:buNone/>
              <a:defRPr sz="2400" b="1" i="0">
                <a:solidFill>
                  <a:schemeClr val="accent3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2DEC9F45-9EF3-A424-59F7-14C170C109F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20954" y="3648258"/>
            <a:ext cx="2092968" cy="996805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ts val="2400"/>
              </a:lnSpc>
              <a:buNone/>
              <a:defRPr sz="2400" b="1" i="0">
                <a:solidFill>
                  <a:schemeClr val="accent3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BBBFD6DE-6E77-D1C3-A842-1405E69B03E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20954" y="5095242"/>
            <a:ext cx="2092968" cy="996805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ts val="2400"/>
              </a:lnSpc>
              <a:buNone/>
              <a:defRPr sz="2400" b="1" i="0">
                <a:solidFill>
                  <a:schemeClr val="accent3"/>
                </a:solidFill>
                <a:latin typeface="Segoe UI Variable Display Semibold" pitchFamily="2" charset="0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4E06B24-3366-3CE1-9C1B-AC721C37035B}"/>
              </a:ext>
            </a:extLst>
          </p:cNvPr>
          <p:cNvCxnSpPr>
            <a:cxnSpLocks/>
          </p:cNvCxnSpPr>
          <p:nvPr userDrawn="1"/>
        </p:nvCxnSpPr>
        <p:spPr>
          <a:xfrm flipV="1">
            <a:off x="7599365" y="611868"/>
            <a:ext cx="0" cy="5634263"/>
          </a:xfrm>
          <a:prstGeom prst="line">
            <a:avLst/>
          </a:prstGeom>
          <a:noFill/>
          <a:ln w="6350" cap="rnd" cmpd="sng" algn="ctr">
            <a:gradFill flip="none" rotWithShape="1">
              <a:gsLst>
                <a:gs pos="14000">
                  <a:srgbClr val="8EC8E8">
                    <a:lumMod val="99000"/>
                  </a:srgbClr>
                </a:gs>
                <a:gs pos="100000">
                  <a:srgbClr val="CD9AD0"/>
                </a:gs>
              </a:gsLst>
              <a:lin ang="18900000" scaled="1"/>
              <a:tileRect/>
            </a:gradFill>
            <a:prstDash val="solid"/>
            <a:headEnd type="none" w="med" len="med"/>
            <a:tailEnd type="none" w="med" len="med"/>
          </a:ln>
          <a:effectLst/>
        </p:spPr>
      </p:cxnSp>
      <p:pic>
        <p:nvPicPr>
          <p:cNvPr id="2" name="Picture 1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369DE330-DCA2-5B4A-B208-A0465BF229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3873910" cy="218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11501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 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4E0F8BF0-7D23-774C-6C25-3BBCA9B9219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95998" y="461255"/>
            <a:ext cx="5374017" cy="5935448"/>
          </a:xfrm>
          <a:prstGeom prst="roundRect">
            <a:avLst/>
          </a:prstGeom>
          <a:solidFill>
            <a:schemeClr val="accent4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1035935-0393-A7C4-0929-FE736F4BFEE2}"/>
              </a:ext>
            </a:extLst>
          </p:cNvPr>
          <p:cNvCxnSpPr>
            <a:cxnSpLocks/>
          </p:cNvCxnSpPr>
          <p:nvPr userDrawn="1"/>
        </p:nvCxnSpPr>
        <p:spPr>
          <a:xfrm>
            <a:off x="1174173" y="2095872"/>
            <a:ext cx="2535382" cy="0"/>
          </a:xfrm>
          <a:prstGeom prst="line">
            <a:avLst/>
          </a:prstGeom>
          <a:noFill/>
          <a:ln w="6350" cap="rnd" cmpd="sng" algn="ctr">
            <a:solidFill>
              <a:srgbClr val="0078D4"/>
            </a:solidFill>
            <a:prstDash val="solid"/>
            <a:headEnd type="none" w="med" len="med"/>
            <a:tailEnd type="none" w="med" len="med"/>
          </a:ln>
          <a:effectLst>
            <a:outerShdw blurRad="63500" dist="63500" dir="2700000" algn="tl" rotWithShape="0">
              <a:srgbClr val="737373">
                <a:alpha val="20000"/>
              </a:srgbClr>
            </a:outerShdw>
          </a:effectLst>
        </p:spPr>
      </p:cxnSp>
      <p:sp>
        <p:nvSpPr>
          <p:cNvPr id="13" name="Title 12">
            <a:extLst>
              <a:ext uri="{FF2B5EF4-FFF2-40B4-BE49-F238E27FC236}">
                <a16:creationId xmlns:a16="http://schemas.microsoft.com/office/drawing/2014/main" id="{89DE4175-E69B-AA7C-EEAA-EDAB31A466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8375" y="843582"/>
            <a:ext cx="3639488" cy="1105718"/>
          </a:xfrm>
          <a:prstGeom prst="rect">
            <a:avLst/>
          </a:prstGeom>
        </p:spPr>
        <p:txBody>
          <a:bodyPr/>
          <a:lstStyle>
            <a:lvl1pPr>
              <a:lnSpc>
                <a:spcPts val="4000"/>
              </a:lnSpc>
              <a:defRPr sz="4000" b="1" i="0" spc="0">
                <a:solidFill>
                  <a:schemeClr val="bg1"/>
                </a:solidFill>
                <a:latin typeface="Segoe UI Variable Display Semibold" pitchFamily="2" charset="0"/>
              </a:defRPr>
            </a:lvl1pPr>
          </a:lstStyle>
          <a:p>
            <a:r>
              <a:rPr lang="en-US"/>
              <a:t>Title</a:t>
            </a:r>
            <a:br>
              <a:rPr lang="en-US"/>
            </a:br>
            <a:r>
              <a:rPr lang="en-US"/>
              <a:t>Example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2A9BA5D-023A-B777-01B4-9E119E17AE6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88374" y="2228160"/>
            <a:ext cx="3639489" cy="400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accent1"/>
                </a:solidFill>
                <a:latin typeface="Segoe UI Variable Display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Sub-head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E94C1CEF-5F56-C093-150E-C9C81CEEB1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88374" y="2974584"/>
            <a:ext cx="3639489" cy="15925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Segoe UI Variable Text" pitchFamily="2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labore et dolore magna.</a:t>
            </a: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DA6F3126-E404-F56F-0985-BEAABAF925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8374" y="5152176"/>
            <a:ext cx="4305732" cy="5198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i="0" spc="0">
                <a:solidFill>
                  <a:schemeClr val="bg1"/>
                </a:solidFill>
                <a:latin typeface="Segoe UI Variable Display Semibold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Job Title</a:t>
            </a:r>
          </a:p>
        </p:txBody>
      </p:sp>
      <p:sp>
        <p:nvSpPr>
          <p:cNvPr id="28" name="Text Placeholder 6">
            <a:extLst>
              <a:ext uri="{FF2B5EF4-FFF2-40B4-BE49-F238E27FC236}">
                <a16:creationId xmlns:a16="http://schemas.microsoft.com/office/drawing/2014/main" id="{F58DFC78-CF64-0FB9-45FE-54037AD728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8374" y="5494585"/>
            <a:ext cx="4305732" cy="5198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 spc="0">
                <a:solidFill>
                  <a:schemeClr val="accent1"/>
                </a:solidFill>
                <a:latin typeface="Segoe UI Variable Display" pitchFamily="2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Company</a:t>
            </a:r>
          </a:p>
        </p:txBody>
      </p:sp>
    </p:spTree>
    <p:extLst>
      <p:ext uri="{BB962C8B-B14F-4D97-AF65-F5344CB8AC3E}">
        <p14:creationId xmlns:p14="http://schemas.microsoft.com/office/powerpoint/2010/main" val="372900064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7FA370-82E8-A524-1FA6-381C79E4B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85" r="-1907" b="-14197"/>
          <a:stretch/>
        </p:blipFill>
        <p:spPr>
          <a:xfrm rot="10800000">
            <a:off x="8913053" y="5426091"/>
            <a:ext cx="2604043" cy="143959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410EC5F-ACC1-D207-EB99-2029D6D7AD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2" y="5237221"/>
            <a:ext cx="12191999" cy="55057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1" i="0" spc="0">
                <a:solidFill>
                  <a:schemeClr val="accent3"/>
                </a:solidFill>
                <a:latin typeface="Segoe UI Variable Display Semibold" pitchFamily="2" charset="0"/>
                <a:cs typeface="Segoe UI Semibold 8" panose="020B0502040204020203" pitchFamily="34" charset="0"/>
              </a:defRPr>
            </a:lvl1pPr>
          </a:lstStyle>
          <a:p>
            <a:pPr lvl="0"/>
            <a:r>
              <a:rPr lang="en-US"/>
              <a:t>Title FPO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87D2C8B0-875C-2726-703B-C35C64E453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5705725"/>
            <a:ext cx="12191999" cy="41016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0" i="0" spc="0">
                <a:solidFill>
                  <a:schemeClr val="bg1"/>
                </a:solidFill>
                <a:latin typeface="Segoe UI Variable Text" pitchFamily="2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Sub-head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04CE4C6-CB3E-79C0-902C-77F8675518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6493" y="2339340"/>
            <a:ext cx="3390900" cy="1975009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182880" tIns="274320" rIns="274320" bIns="274320">
            <a:sp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</a:t>
            </a:r>
            <a:r>
              <a:rPr lang="en-US"/>
              <a:t> </a:t>
            </a:r>
            <a:r>
              <a:rPr lang="en-US" err="1"/>
              <a:t>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</a:t>
            </a:r>
            <a:r>
              <a:rPr lang="en-US"/>
              <a:t> mod </a:t>
            </a:r>
            <a:r>
              <a:rPr lang="en-US" err="1"/>
              <a:t>tempor</a:t>
            </a:r>
            <a:r>
              <a:rPr lang="en-US"/>
              <a:t>.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E92B8597-484F-F371-4C77-59126F7772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-2122" y="852247"/>
            <a:ext cx="12191999" cy="4359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4000"/>
              </a:lnSpc>
              <a:buNone/>
              <a:defRPr sz="4000" b="1" i="0" spc="0">
                <a:solidFill>
                  <a:schemeClr val="bg1"/>
                </a:solidFill>
                <a:latin typeface="Segoe UI Variable Display Semibold" pitchFamily="2" charset="0"/>
                <a:cs typeface="Segoe UI Semibold 8" panose="020B0502040204020203" pitchFamily="34" charset="0"/>
              </a:defRPr>
            </a:lvl1pPr>
          </a:lstStyle>
          <a:p>
            <a:pPr lvl="0"/>
            <a:r>
              <a:rPr lang="en-US"/>
              <a:t>Title FPO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2CA77622-835F-2B79-5253-06B374A679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-135467" y="-973082"/>
            <a:ext cx="12191999" cy="4359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ts val="4000"/>
              </a:lnSpc>
              <a:buNone/>
              <a:defRPr sz="2800" b="0" i="0" spc="0">
                <a:solidFill>
                  <a:schemeClr val="bg1"/>
                </a:solidFill>
                <a:latin typeface="Segoe UI Variable Display" pitchFamily="2" charset="0"/>
                <a:cs typeface="Segoe UI Semibold 8" panose="020B0502040204020203" pitchFamily="34" charset="0"/>
              </a:defRPr>
            </a:lvl1pPr>
          </a:lstStyle>
          <a:p>
            <a:pPr lvl="0"/>
            <a:r>
              <a:rPr lang="en-US"/>
              <a:t>Sub-head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82EB7F2D-7AC9-291F-0C9E-BE5B2FEA9BA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547" y="2339340"/>
            <a:ext cx="3390900" cy="1975009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182880" tIns="274320" rIns="182880" bIns="274320">
            <a:sp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</a:t>
            </a:r>
            <a:r>
              <a:rPr lang="en-US"/>
              <a:t> </a:t>
            </a:r>
            <a:r>
              <a:rPr lang="en-US" err="1"/>
              <a:t>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</a:t>
            </a:r>
            <a:r>
              <a:rPr lang="en-US"/>
              <a:t> mod </a:t>
            </a:r>
            <a:r>
              <a:rPr lang="en-US" err="1"/>
              <a:t>tempor</a:t>
            </a:r>
            <a:r>
              <a:rPr lang="en-US"/>
              <a:t>.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E450536C-D076-CBA2-FF64-F89875C33C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74601" y="2339340"/>
            <a:ext cx="3390900" cy="1975009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182880" tIns="274320" rIns="182880" bIns="274320">
            <a:sp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Segoe UI Variable Text" pitchFamily="2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</a:t>
            </a:r>
            <a:r>
              <a:rPr lang="en-US"/>
              <a:t> </a:t>
            </a:r>
            <a:r>
              <a:rPr lang="en-US" err="1"/>
              <a:t>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</a:t>
            </a:r>
            <a:r>
              <a:rPr lang="en-US"/>
              <a:t> mod </a:t>
            </a:r>
            <a:r>
              <a:rPr lang="en-US" err="1"/>
              <a:t>tempor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0550179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jellyfish&#10;&#10;Description automatically generated with low confidence">
            <a:extLst>
              <a:ext uri="{FF2B5EF4-FFF2-40B4-BE49-F238E27FC236}">
                <a16:creationId xmlns:a16="http://schemas.microsoft.com/office/drawing/2014/main" id="{6A6D1CED-EFAD-5CC5-6AD3-E20129E5E7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4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2077" y="-1"/>
            <a:ext cx="527992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66104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F5F1FA">
                <a:lumMod val="97099"/>
                <a:alpha val="69897"/>
              </a:srgbClr>
            </a:gs>
            <a:gs pos="100000">
              <a:srgbClr val="EDF6FB">
                <a:lumMod val="92371"/>
              </a:srgbClr>
            </a:gs>
          </a:gsLst>
          <a:lin ang="138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8E4BB3E-EFB4-084A-18AD-5FF1136C772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2330030" y="-72426"/>
            <a:ext cx="1227865" cy="694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0800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163" r:id="rId1"/>
    <p:sldLayoutId id="2147485164" r:id="rId2"/>
    <p:sldLayoutId id="2147485165" r:id="rId3"/>
    <p:sldLayoutId id="2147485166" r:id="rId4"/>
    <p:sldLayoutId id="2147485167" r:id="rId5"/>
    <p:sldLayoutId id="2147485168" r:id="rId6"/>
    <p:sldLayoutId id="2147485169" r:id="rId7"/>
    <p:sldLayoutId id="2147485172" r:id="rId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3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10" Type="http://schemas.openxmlformats.org/officeDocument/2006/relationships/image" Target="../media/image10.svg"/><Relationship Id="rId4" Type="http://schemas.openxmlformats.org/officeDocument/2006/relationships/image" Target="../media/image14.emf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F7418C-5C6A-8A65-906C-6E0C259B550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7485" y="1407132"/>
            <a:ext cx="5451609" cy="64611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n-ea"/>
                <a:cs typeface="Segoe UI" panose="020B0502040204020203" pitchFamily="34" charset="0"/>
              </a:rPr>
              <a:t>Natural Language to SQL 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n-ea"/>
                <a:cs typeface="Segoe UI" panose="020B0502040204020203" pitchFamily="34" charset="0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n-ea"/>
                <a:cs typeface="Segoe UI" panose="020B0502040204020203" pitchFamily="34" charset="0"/>
              </a:rPr>
              <a:t>Patterns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E4F204C3-5A80-6B0B-1A8F-E844B9375EEA}"/>
              </a:ext>
            </a:extLst>
          </p:cNvPr>
          <p:cNvSpPr txBox="1">
            <a:spLocks/>
          </p:cNvSpPr>
          <p:nvPr/>
        </p:nvSpPr>
        <p:spPr>
          <a:xfrm>
            <a:off x="747484" y="3155250"/>
            <a:ext cx="5815547" cy="64611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spcBef>
                <a:spcPct val="20000"/>
              </a:spcBef>
              <a:buSzPct val="90000"/>
              <a:buFont typeface="Wingdings" panose="05000000000000000000" pitchFamily="2" charset="2"/>
              <a:buAutoNum type="arabicPeriod"/>
              <a:defRPr/>
            </a:pPr>
            <a:r>
              <a:rPr lang="en-US" sz="2400" spc="0" dirty="0">
                <a:ln>
                  <a:noFill/>
                </a:ln>
                <a:solidFill>
                  <a:schemeClr val="bg1"/>
                </a:solidFill>
              </a:rPr>
              <a:t>Database schema inference</a:t>
            </a:r>
          </a:p>
          <a:p>
            <a:pPr marL="457200" indent="-457200">
              <a:spcBef>
                <a:spcPct val="20000"/>
              </a:spcBef>
              <a:buSzPct val="90000"/>
              <a:buFont typeface="Wingdings" panose="05000000000000000000" pitchFamily="2" charset="2"/>
              <a:buAutoNum type="arabicPeriod"/>
              <a:defRPr/>
            </a:pPr>
            <a:r>
              <a:rPr lang="en-US" sz="2400" spc="0" dirty="0">
                <a:ln>
                  <a:noFill/>
                </a:ln>
                <a:solidFill>
                  <a:schemeClr val="bg1"/>
                </a:solidFill>
              </a:rPr>
              <a:t>Dynamic table selection</a:t>
            </a:r>
          </a:p>
          <a:p>
            <a:pPr marL="457200" indent="-457200">
              <a:spcBef>
                <a:spcPct val="20000"/>
              </a:spcBef>
              <a:buSzPct val="90000"/>
              <a:buFont typeface="Wingdings" panose="05000000000000000000" pitchFamily="2" charset="2"/>
              <a:buAutoNum type="arabicPeriod"/>
              <a:defRPr/>
            </a:pPr>
            <a:r>
              <a:rPr lang="en-US" sz="2400" spc="0" dirty="0">
                <a:ln>
                  <a:noFill/>
                </a:ln>
                <a:solidFill>
                  <a:schemeClr val="bg1"/>
                </a:solidFill>
              </a:rPr>
              <a:t>Retrieval-Augmented generation</a:t>
            </a:r>
          </a:p>
          <a:p>
            <a:pPr marL="457200" indent="-457200">
              <a:spcBef>
                <a:spcPct val="20000"/>
              </a:spcBef>
              <a:buSzPct val="90000"/>
              <a:buFont typeface="Wingdings" panose="05000000000000000000" pitchFamily="2" charset="2"/>
              <a:buAutoNum type="arabicPeriod"/>
              <a:defRPr/>
            </a:pPr>
            <a:r>
              <a:rPr lang="en-US" sz="2400" spc="0" dirty="0">
                <a:ln>
                  <a:noFill/>
                </a:ln>
                <a:solidFill>
                  <a:schemeClr val="bg1"/>
                </a:solidFill>
              </a:rPr>
              <a:t>Fine-tuning</a:t>
            </a:r>
          </a:p>
        </p:txBody>
      </p:sp>
    </p:spTree>
    <p:extLst>
      <p:ext uri="{BB962C8B-B14F-4D97-AF65-F5344CB8AC3E}">
        <p14:creationId xmlns:p14="http://schemas.microsoft.com/office/powerpoint/2010/main" val="1562452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Rectangle: Rounded Corners 1085">
            <a:extLst>
              <a:ext uri="{FF2B5EF4-FFF2-40B4-BE49-F238E27FC236}">
                <a16:creationId xmlns:a16="http://schemas.microsoft.com/office/drawing/2014/main" id="{2C8E24FA-6126-C97A-394F-74D610726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44686" y="3647322"/>
            <a:ext cx="4362373" cy="1246228"/>
          </a:xfrm>
          <a:prstGeom prst="roundRect">
            <a:avLst>
              <a:gd name="adj" fmla="val 3727"/>
            </a:avLst>
          </a:prstGeom>
          <a:solidFill>
            <a:schemeClr val="tx1"/>
          </a:solidFill>
          <a:ln w="6350">
            <a:solidFill>
              <a:schemeClr val="accent1"/>
            </a:solidFill>
            <a:prstDash val="lg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182880" rIns="274320" bIns="381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3244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rgbClr val="8661C5"/>
              </a:solidFill>
              <a:effectLst/>
              <a:uLnTx/>
              <a:uFillTx/>
              <a:latin typeface="Segoe UI Variable Display" pitchFamily="2" charset="0"/>
              <a:ea typeface="+mn-ea"/>
              <a:cs typeface="Segoe UI" pitchFamily="34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9513D12-7128-6025-B7AB-650C8CAE384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86498" y="516891"/>
            <a:ext cx="11023600" cy="51276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742" rtl="0" eaLnBrk="1" fontAlgn="auto" latinLnBrk="0" hangingPunct="1">
              <a:lnSpc>
                <a:spcPts val="4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CA" sz="2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Variable Display Semibold" pitchFamily="2" charset="0"/>
                <a:ea typeface="+mn-ea"/>
                <a:cs typeface="Segoe UI Semibold 8" panose="020B0502040204020203" pitchFamily="34" charset="0"/>
              </a:rPr>
              <a:t>Pattern 1: Database schema inference</a:t>
            </a:r>
          </a:p>
        </p:txBody>
      </p:sp>
      <p:pic>
        <p:nvPicPr>
          <p:cNvPr id="2050" name="Picture 2" descr="LangChain Tutorial – How to Build a Custom-Knowledge Chatbot">
            <a:extLst>
              <a:ext uri="{FF2B5EF4-FFF2-40B4-BE49-F238E27FC236}">
                <a16:creationId xmlns:a16="http://schemas.microsoft.com/office/drawing/2014/main" id="{86AA5828-A1F9-8B78-9335-89629884D6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585" y="4706160"/>
            <a:ext cx="465900" cy="142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82" name="Freeform 5">
            <a:extLst>
              <a:ext uri="{FF2B5EF4-FFF2-40B4-BE49-F238E27FC236}">
                <a16:creationId xmlns:a16="http://schemas.microsoft.com/office/drawing/2014/main" id="{CA99392B-842A-08F6-EDFF-BDD469AB71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5571992" y="4262744"/>
            <a:ext cx="265875" cy="135798"/>
          </a:xfrm>
          <a:custGeom>
            <a:avLst/>
            <a:gdLst>
              <a:gd name="T0" fmla="*/ 117 w 151"/>
              <a:gd name="T1" fmla="*/ 0 h 77"/>
              <a:gd name="T2" fmla="*/ 35 w 151"/>
              <a:gd name="T3" fmla="*/ 0 h 77"/>
              <a:gd name="T4" fmla="*/ 0 w 151"/>
              <a:gd name="T5" fmla="*/ 35 h 77"/>
              <a:gd name="T6" fmla="*/ 0 w 151"/>
              <a:gd name="T7" fmla="*/ 77 h 77"/>
              <a:gd name="T8" fmla="*/ 151 w 151"/>
              <a:gd name="T9" fmla="*/ 77 h 77"/>
              <a:gd name="T10" fmla="*/ 151 w 151"/>
              <a:gd name="T11" fmla="*/ 35 h 77"/>
              <a:gd name="T12" fmla="*/ 117 w 151"/>
              <a:gd name="T13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1" h="77">
                <a:moveTo>
                  <a:pt x="117" y="0"/>
                </a:moveTo>
                <a:cubicBezTo>
                  <a:pt x="35" y="0"/>
                  <a:pt x="35" y="0"/>
                  <a:pt x="35" y="0"/>
                </a:cubicBezTo>
                <a:cubicBezTo>
                  <a:pt x="16" y="0"/>
                  <a:pt x="0" y="16"/>
                  <a:pt x="0" y="35"/>
                </a:cubicBezTo>
                <a:cubicBezTo>
                  <a:pt x="0" y="77"/>
                  <a:pt x="0" y="77"/>
                  <a:pt x="0" y="77"/>
                </a:cubicBezTo>
                <a:cubicBezTo>
                  <a:pt x="151" y="77"/>
                  <a:pt x="151" y="77"/>
                  <a:pt x="151" y="77"/>
                </a:cubicBezTo>
                <a:cubicBezTo>
                  <a:pt x="151" y="35"/>
                  <a:pt x="151" y="35"/>
                  <a:pt x="151" y="35"/>
                </a:cubicBezTo>
                <a:cubicBezTo>
                  <a:pt x="151" y="16"/>
                  <a:pt x="136" y="0"/>
                  <a:pt x="1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Variable Display"/>
              <a:ea typeface="+mn-ea"/>
              <a:cs typeface="+mn-cs"/>
            </a:endParaRPr>
          </a:p>
        </p:txBody>
      </p:sp>
      <p:sp>
        <p:nvSpPr>
          <p:cNvPr id="1083" name="Oval 1082">
            <a:extLst>
              <a:ext uri="{FF2B5EF4-FFF2-40B4-BE49-F238E27FC236}">
                <a16:creationId xmlns:a16="http://schemas.microsoft.com/office/drawing/2014/main" id="{377A4383-AB5B-E34C-0EDD-1A03E16CD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9176" y="4101216"/>
            <a:ext cx="131508" cy="1300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Variable Display"/>
              <a:ea typeface="+mn-ea"/>
              <a:cs typeface="+mn-cs"/>
            </a:endParaRPr>
          </a:p>
        </p:txBody>
      </p:sp>
      <p:sp>
        <p:nvSpPr>
          <p:cNvPr id="1084" name="Freeform 5">
            <a:extLst>
              <a:ext uri="{FF2B5EF4-FFF2-40B4-BE49-F238E27FC236}">
                <a16:creationId xmlns:a16="http://schemas.microsoft.com/office/drawing/2014/main" id="{91816F1F-EA23-505A-A132-C762AD148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5776624" y="4199354"/>
            <a:ext cx="265875" cy="135798"/>
          </a:xfrm>
          <a:custGeom>
            <a:avLst/>
            <a:gdLst>
              <a:gd name="T0" fmla="*/ 117 w 151"/>
              <a:gd name="T1" fmla="*/ 0 h 77"/>
              <a:gd name="T2" fmla="*/ 35 w 151"/>
              <a:gd name="T3" fmla="*/ 0 h 77"/>
              <a:gd name="T4" fmla="*/ 0 w 151"/>
              <a:gd name="T5" fmla="*/ 35 h 77"/>
              <a:gd name="T6" fmla="*/ 0 w 151"/>
              <a:gd name="T7" fmla="*/ 77 h 77"/>
              <a:gd name="T8" fmla="*/ 151 w 151"/>
              <a:gd name="T9" fmla="*/ 77 h 77"/>
              <a:gd name="T10" fmla="*/ 151 w 151"/>
              <a:gd name="T11" fmla="*/ 35 h 77"/>
              <a:gd name="T12" fmla="*/ 117 w 151"/>
              <a:gd name="T13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1" h="77">
                <a:moveTo>
                  <a:pt x="117" y="0"/>
                </a:moveTo>
                <a:cubicBezTo>
                  <a:pt x="35" y="0"/>
                  <a:pt x="35" y="0"/>
                  <a:pt x="35" y="0"/>
                </a:cubicBezTo>
                <a:cubicBezTo>
                  <a:pt x="16" y="0"/>
                  <a:pt x="0" y="16"/>
                  <a:pt x="0" y="35"/>
                </a:cubicBezTo>
                <a:cubicBezTo>
                  <a:pt x="0" y="77"/>
                  <a:pt x="0" y="77"/>
                  <a:pt x="0" y="77"/>
                </a:cubicBezTo>
                <a:cubicBezTo>
                  <a:pt x="151" y="77"/>
                  <a:pt x="151" y="77"/>
                  <a:pt x="151" y="77"/>
                </a:cubicBezTo>
                <a:cubicBezTo>
                  <a:pt x="151" y="35"/>
                  <a:pt x="151" y="35"/>
                  <a:pt x="151" y="35"/>
                </a:cubicBezTo>
                <a:cubicBezTo>
                  <a:pt x="151" y="16"/>
                  <a:pt x="136" y="0"/>
                  <a:pt x="117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Variable Display"/>
              <a:ea typeface="+mn-ea"/>
              <a:cs typeface="+mn-cs"/>
            </a:endParaRPr>
          </a:p>
        </p:txBody>
      </p:sp>
      <p:sp>
        <p:nvSpPr>
          <p:cNvPr id="1085" name="Oval 1084">
            <a:extLst>
              <a:ext uri="{FF2B5EF4-FFF2-40B4-BE49-F238E27FC236}">
                <a16:creationId xmlns:a16="http://schemas.microsoft.com/office/drawing/2014/main" id="{8B357709-814E-A82B-0B0C-0C6B7FA6C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3808" y="4037826"/>
            <a:ext cx="131508" cy="13007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Variable Display"/>
              <a:ea typeface="+mn-ea"/>
              <a:cs typeface="+mn-cs"/>
            </a:endParaRPr>
          </a:p>
        </p:txBody>
      </p:sp>
      <p:sp>
        <p:nvSpPr>
          <p:cNvPr id="2080" name="Rectangle: Rounded Corners 2079">
            <a:extLst>
              <a:ext uri="{FF2B5EF4-FFF2-40B4-BE49-F238E27FC236}">
                <a16:creationId xmlns:a16="http://schemas.microsoft.com/office/drawing/2014/main" id="{3A9A53EF-B296-EAF9-7055-08C2E7C3C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2939845" y="5259182"/>
            <a:ext cx="825070" cy="718458"/>
          </a:xfrm>
          <a:prstGeom prst="roundRect">
            <a:avLst>
              <a:gd name="adj" fmla="val 3727"/>
            </a:avLst>
          </a:prstGeom>
          <a:solidFill>
            <a:schemeClr val="tx1"/>
          </a:solidFill>
          <a:ln w="6350">
            <a:solidFill>
              <a:schemeClr val="accent1"/>
            </a:solidFill>
            <a:prstDash val="lg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182880" rIns="274320" bIns="381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3244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rgbClr val="8661C5"/>
              </a:solidFill>
              <a:effectLst/>
              <a:uLnTx/>
              <a:uFillTx/>
              <a:latin typeface="Segoe UI Variable Display" pitchFamily="2" charset="0"/>
              <a:ea typeface="+mn-ea"/>
              <a:cs typeface="Segoe UI" pitchFamily="34" charset="0"/>
            </a:endParaRPr>
          </a:p>
        </p:txBody>
      </p:sp>
      <p:pic>
        <p:nvPicPr>
          <p:cNvPr id="2081" name="Picture 2">
            <a:extLst>
              <a:ext uri="{FF2B5EF4-FFF2-40B4-BE49-F238E27FC236}">
                <a16:creationId xmlns:a16="http://schemas.microsoft.com/office/drawing/2014/main" id="{4E551FEF-FC47-7C4B-9E6C-2AC1B99B5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706" y="5332895"/>
            <a:ext cx="344583" cy="301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82" name="TextBox 127">
            <a:extLst>
              <a:ext uri="{FF2B5EF4-FFF2-40B4-BE49-F238E27FC236}">
                <a16:creationId xmlns:a16="http://schemas.microsoft.com/office/drawing/2014/main" id="{3E6CB9E2-4D99-239B-F363-340692E5790E}"/>
              </a:ext>
            </a:extLst>
          </p:cNvPr>
          <p:cNvSpPr txBox="1"/>
          <p:nvPr/>
        </p:nvSpPr>
        <p:spPr>
          <a:xfrm>
            <a:off x="2979551" y="5645989"/>
            <a:ext cx="703371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Azure OpenAI</a:t>
            </a:r>
          </a:p>
        </p:txBody>
      </p:sp>
      <p:sp>
        <p:nvSpPr>
          <p:cNvPr id="2083" name="TextBox 2082">
            <a:extLst>
              <a:ext uri="{FF2B5EF4-FFF2-40B4-BE49-F238E27FC236}">
                <a16:creationId xmlns:a16="http://schemas.microsoft.com/office/drawing/2014/main" id="{71099857-77A5-7615-F3EE-8BA25D39921C}"/>
              </a:ext>
            </a:extLst>
          </p:cNvPr>
          <p:cNvSpPr txBox="1"/>
          <p:nvPr/>
        </p:nvSpPr>
        <p:spPr>
          <a:xfrm>
            <a:off x="2759626" y="5751207"/>
            <a:ext cx="1101538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GPT-4-32k</a:t>
            </a:r>
          </a:p>
        </p:txBody>
      </p:sp>
      <p:sp>
        <p:nvSpPr>
          <p:cNvPr id="2084" name="Rectangle: Rounded Corners 36">
            <a:extLst>
              <a:ext uri="{FF2B5EF4-FFF2-40B4-BE49-F238E27FC236}">
                <a16:creationId xmlns:a16="http://schemas.microsoft.com/office/drawing/2014/main" id="{0E0C6D87-D54F-11E4-6EB8-EA5C6679A258}"/>
              </a:ext>
            </a:extLst>
          </p:cNvPr>
          <p:cNvSpPr/>
          <p:nvPr/>
        </p:nvSpPr>
        <p:spPr>
          <a:xfrm>
            <a:off x="2950624" y="3907253"/>
            <a:ext cx="825069" cy="555642"/>
          </a:xfrm>
          <a:prstGeom prst="roundRect">
            <a:avLst>
              <a:gd name="adj" fmla="val 9156"/>
            </a:avLst>
          </a:prstGeom>
          <a:solidFill>
            <a:srgbClr val="2E404B"/>
          </a:solidFill>
          <a:ln>
            <a:noFill/>
            <a:headEnd type="none" w="med" len="med"/>
            <a:tailEnd type="none" w="med" len="med"/>
          </a:ln>
          <a:effectLst>
            <a:outerShdw blurRad="63500" dist="127000" dir="2700000" algn="tl" rotWithShape="0">
              <a:schemeClr val="tx1">
                <a:alpha val="5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99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9101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427">
                      <a:srgbClr val="FFFFFF"/>
                    </a:gs>
                    <a:gs pos="61000">
                      <a:srgbClr val="FFFFFF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SQL query build</a:t>
            </a:r>
          </a:p>
        </p:txBody>
      </p:sp>
      <p:cxnSp>
        <p:nvCxnSpPr>
          <p:cNvPr id="2085" name="Straight Arrow Connector 2084">
            <a:extLst>
              <a:ext uri="{FF2B5EF4-FFF2-40B4-BE49-F238E27FC236}">
                <a16:creationId xmlns:a16="http://schemas.microsoft.com/office/drawing/2014/main" id="{74386487-DD7F-E6C6-74D9-475EC320C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2084" idx="2"/>
            <a:endCxn id="2080" idx="0"/>
          </p:cNvCxnSpPr>
          <p:nvPr/>
        </p:nvCxnSpPr>
        <p:spPr>
          <a:xfrm flipH="1">
            <a:off x="3352380" y="4462895"/>
            <a:ext cx="10779" cy="796287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triangle" w="sm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8" name="Rectangle: Rounded Corners 36">
            <a:extLst>
              <a:ext uri="{FF2B5EF4-FFF2-40B4-BE49-F238E27FC236}">
                <a16:creationId xmlns:a16="http://schemas.microsoft.com/office/drawing/2014/main" id="{2BFA3AD4-9EE1-73CD-4344-D98B3B9F5873}"/>
              </a:ext>
            </a:extLst>
          </p:cNvPr>
          <p:cNvSpPr/>
          <p:nvPr/>
        </p:nvSpPr>
        <p:spPr>
          <a:xfrm>
            <a:off x="1999178" y="3907253"/>
            <a:ext cx="825069" cy="555642"/>
          </a:xfrm>
          <a:prstGeom prst="roundRect">
            <a:avLst>
              <a:gd name="adj" fmla="val 9156"/>
            </a:avLst>
          </a:prstGeom>
          <a:solidFill>
            <a:srgbClr val="2E404B"/>
          </a:solidFill>
          <a:ln>
            <a:noFill/>
            <a:headEnd type="none" w="med" len="med"/>
            <a:tailEnd type="none" w="med" len="med"/>
          </a:ln>
          <a:effectLst>
            <a:outerShdw blurRad="63500" dist="127000" dir="2700000" algn="tl" rotWithShape="0">
              <a:schemeClr val="tx1">
                <a:alpha val="5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99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9101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4427">
                      <a:srgbClr val="FFFFFF"/>
                    </a:gs>
                    <a:gs pos="61000">
                      <a:srgbClr val="FFFFFF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Execute query against database</a:t>
            </a:r>
          </a:p>
        </p:txBody>
      </p:sp>
      <p:sp>
        <p:nvSpPr>
          <p:cNvPr id="2089" name="Rectangle: Rounded Corners 36">
            <a:extLst>
              <a:ext uri="{FF2B5EF4-FFF2-40B4-BE49-F238E27FC236}">
                <a16:creationId xmlns:a16="http://schemas.microsoft.com/office/drawing/2014/main" id="{5DA4E601-7194-2BA0-7C88-57057678457C}"/>
              </a:ext>
            </a:extLst>
          </p:cNvPr>
          <p:cNvSpPr/>
          <p:nvPr/>
        </p:nvSpPr>
        <p:spPr>
          <a:xfrm>
            <a:off x="1035231" y="3923829"/>
            <a:ext cx="825069" cy="535185"/>
          </a:xfrm>
          <a:prstGeom prst="roundRect">
            <a:avLst>
              <a:gd name="adj" fmla="val 9156"/>
            </a:avLst>
          </a:prstGeom>
          <a:solidFill>
            <a:srgbClr val="2E404B"/>
          </a:solidFill>
          <a:ln>
            <a:noFill/>
            <a:headEnd type="none" w="med" len="med"/>
            <a:tailEnd type="none" w="med" len="med"/>
          </a:ln>
          <a:effectLst>
            <a:outerShdw blurRad="63500" dist="127000" dir="2700000" algn="tl" rotWithShape="0">
              <a:schemeClr val="tx1">
                <a:alpha val="5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99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9101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427">
                      <a:srgbClr val="FFFFFF"/>
                    </a:gs>
                    <a:gs pos="61000">
                      <a:srgbClr val="FFFFFF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Prepare answer in natural language</a:t>
            </a:r>
          </a:p>
        </p:txBody>
      </p:sp>
      <p:cxnSp>
        <p:nvCxnSpPr>
          <p:cNvPr id="2103" name="Connector: Elbow 2102">
            <a:extLst>
              <a:ext uri="{FF2B5EF4-FFF2-40B4-BE49-F238E27FC236}">
                <a16:creationId xmlns:a16="http://schemas.microsoft.com/office/drawing/2014/main" id="{E98393BC-958F-2A09-ABCC-3E183F489C94}"/>
              </a:ext>
            </a:extLst>
          </p:cNvPr>
          <p:cNvCxnSpPr>
            <a:cxnSpLocks/>
            <a:stCxn id="2089" idx="2"/>
            <a:endCxn id="2080" idx="1"/>
          </p:cNvCxnSpPr>
          <p:nvPr/>
        </p:nvCxnSpPr>
        <p:spPr>
          <a:xfrm rot="16200000" flipH="1">
            <a:off x="1614107" y="4292672"/>
            <a:ext cx="1159397" cy="1492079"/>
          </a:xfrm>
          <a:prstGeom prst="bentConnector2">
            <a:avLst/>
          </a:prstGeom>
          <a:ln w="6350">
            <a:solidFill>
              <a:schemeClr val="bg1">
                <a:lumMod val="75000"/>
              </a:schemeClr>
            </a:solidFill>
            <a:headEnd type="triangle" w="sm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4" name="Connector: Elbow 2103">
            <a:extLst>
              <a:ext uri="{FF2B5EF4-FFF2-40B4-BE49-F238E27FC236}">
                <a16:creationId xmlns:a16="http://schemas.microsoft.com/office/drawing/2014/main" id="{44792182-6567-9A3B-A149-B0025D5D6310}"/>
              </a:ext>
            </a:extLst>
          </p:cNvPr>
          <p:cNvCxnSpPr>
            <a:cxnSpLocks/>
            <a:stCxn id="2089" idx="0"/>
            <a:endCxn id="1083" idx="0"/>
          </p:cNvCxnSpPr>
          <p:nvPr/>
        </p:nvCxnSpPr>
        <p:spPr>
          <a:xfrm rot="16200000" flipH="1">
            <a:off x="3487654" y="1883940"/>
            <a:ext cx="177387" cy="4257164"/>
          </a:xfrm>
          <a:prstGeom prst="bentConnector3">
            <a:avLst>
              <a:gd name="adj1" fmla="val -339750"/>
            </a:avLst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9" name="Straight Arrow Connector 2118">
            <a:extLst>
              <a:ext uri="{FF2B5EF4-FFF2-40B4-BE49-F238E27FC236}">
                <a16:creationId xmlns:a16="http://schemas.microsoft.com/office/drawing/2014/main" id="{78E761F3-3BD9-A5B4-B091-E5CE28F61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3796118" y="4191011"/>
            <a:ext cx="154718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5" name="Straight Arrow Connector 2154">
            <a:extLst>
              <a:ext uri="{FF2B5EF4-FFF2-40B4-BE49-F238E27FC236}">
                <a16:creationId xmlns:a16="http://schemas.microsoft.com/office/drawing/2014/main" id="{5B5FA645-75D4-E15B-1F6A-3427E9EDD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2820558" y="4206220"/>
            <a:ext cx="154718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6" name="Straight Arrow Connector 2155">
            <a:extLst>
              <a:ext uri="{FF2B5EF4-FFF2-40B4-BE49-F238E27FC236}">
                <a16:creationId xmlns:a16="http://schemas.microsoft.com/office/drawing/2014/main" id="{3B8D151D-8E69-B3C9-8225-1B9DB9BBD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1851770" y="4194968"/>
            <a:ext cx="154718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0" name="Straight Arrow Connector 2159">
            <a:extLst>
              <a:ext uri="{FF2B5EF4-FFF2-40B4-BE49-F238E27FC236}">
                <a16:creationId xmlns:a16="http://schemas.microsoft.com/office/drawing/2014/main" id="{E6BC231D-DEEF-00C8-BA02-FFA181756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1086" idx="3"/>
          </p:cNvCxnSpPr>
          <p:nvPr/>
        </p:nvCxnSpPr>
        <p:spPr>
          <a:xfrm flipH="1">
            <a:off x="5107059" y="4262744"/>
            <a:ext cx="438852" cy="7692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5" name="TextBox 2164">
            <a:extLst>
              <a:ext uri="{FF2B5EF4-FFF2-40B4-BE49-F238E27FC236}">
                <a16:creationId xmlns:a16="http://schemas.microsoft.com/office/drawing/2014/main" id="{6EB69E6F-E2BD-0FA6-0564-8A71623E30E8}"/>
              </a:ext>
            </a:extLst>
          </p:cNvPr>
          <p:cNvSpPr txBox="1"/>
          <p:nvPr/>
        </p:nvSpPr>
        <p:spPr>
          <a:xfrm>
            <a:off x="5219915" y="4450519"/>
            <a:ext cx="1101538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User</a:t>
            </a:r>
          </a:p>
        </p:txBody>
      </p:sp>
      <p:pic>
        <p:nvPicPr>
          <p:cNvPr id="2166" name="Graphic 104">
            <a:extLst>
              <a:ext uri="{FF2B5EF4-FFF2-40B4-BE49-F238E27FC236}">
                <a16:creationId xmlns:a16="http://schemas.microsoft.com/office/drawing/2014/main" id="{EE0A9C05-A6FD-194E-D68B-0A650A5AC9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05493" y="5093518"/>
            <a:ext cx="421508" cy="421510"/>
          </a:xfrm>
          <a:prstGeom prst="rect">
            <a:avLst/>
          </a:prstGeom>
        </p:spPr>
      </p:pic>
      <p:cxnSp>
        <p:nvCxnSpPr>
          <p:cNvPr id="2167" name="Straight Arrow Connector 2166">
            <a:extLst>
              <a:ext uri="{FF2B5EF4-FFF2-40B4-BE49-F238E27FC236}">
                <a16:creationId xmlns:a16="http://schemas.microsoft.com/office/drawing/2014/main" id="{7049736B-ED8C-0603-BA98-1AB7224F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2088" idx="2"/>
            <a:endCxn id="2166" idx="0"/>
          </p:cNvCxnSpPr>
          <p:nvPr/>
        </p:nvCxnSpPr>
        <p:spPr>
          <a:xfrm>
            <a:off x="2411713" y="4462895"/>
            <a:ext cx="4534" cy="630623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triangle" w="sm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5" name="TextBox 2174">
            <a:extLst>
              <a:ext uri="{FF2B5EF4-FFF2-40B4-BE49-F238E27FC236}">
                <a16:creationId xmlns:a16="http://schemas.microsoft.com/office/drawing/2014/main" id="{02CD63BE-28E2-1539-47D8-8F6872DFB57A}"/>
              </a:ext>
            </a:extLst>
          </p:cNvPr>
          <p:cNvSpPr txBox="1"/>
          <p:nvPr/>
        </p:nvSpPr>
        <p:spPr>
          <a:xfrm>
            <a:off x="7371282" y="3150592"/>
            <a:ext cx="379301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>
                <a:solidFill>
                  <a:schemeClr val="bg1"/>
                </a:solidFill>
              </a:rPr>
              <a:t>Positives:</a:t>
            </a:r>
          </a:p>
          <a:p>
            <a:endParaRPr lang="en-US" sz="1400">
              <a:solidFill>
                <a:schemeClr val="bg1"/>
              </a:solidFill>
            </a:endParaRPr>
          </a:p>
          <a:p>
            <a:r>
              <a:rPr lang="en-US" sz="1400">
                <a:solidFill>
                  <a:schemeClr val="bg1"/>
                </a:solidFill>
              </a:rPr>
              <a:t>Suits for processing smaller datasets.</a:t>
            </a:r>
          </a:p>
          <a:p>
            <a:r>
              <a:rPr lang="en-US" sz="1400">
                <a:solidFill>
                  <a:schemeClr val="bg1"/>
                </a:solidFill>
              </a:rPr>
              <a:t>Simple to use </a:t>
            </a:r>
          </a:p>
          <a:p>
            <a:endParaRPr lang="en-US" sz="1400" b="1">
              <a:solidFill>
                <a:schemeClr val="bg1"/>
              </a:solidFill>
            </a:endParaRPr>
          </a:p>
          <a:p>
            <a:r>
              <a:rPr lang="en-US" sz="1400" b="1">
                <a:solidFill>
                  <a:schemeClr val="bg1"/>
                </a:solidFill>
              </a:rPr>
              <a:t>Negatives:</a:t>
            </a:r>
          </a:p>
          <a:p>
            <a:r>
              <a:rPr lang="en-US" sz="1400">
                <a:solidFill>
                  <a:schemeClr val="bg1"/>
                </a:solidFill>
              </a:rPr>
              <a:t>Whole database schema in the prompt</a:t>
            </a:r>
          </a:p>
          <a:p>
            <a:r>
              <a:rPr lang="en-US" sz="1400">
                <a:solidFill>
                  <a:schemeClr val="bg1"/>
                </a:solidFill>
              </a:rPr>
              <a:t>Hallucinations</a:t>
            </a:r>
          </a:p>
          <a:p>
            <a:r>
              <a:rPr lang="en-US" sz="1400">
                <a:solidFill>
                  <a:schemeClr val="bg1"/>
                </a:solidFill>
              </a:rPr>
              <a:t>Wrong results</a:t>
            </a:r>
          </a:p>
        </p:txBody>
      </p:sp>
      <p:sp>
        <p:nvSpPr>
          <p:cNvPr id="2" name="Rectangle: Rounded Corners 36">
            <a:extLst>
              <a:ext uri="{FF2B5EF4-FFF2-40B4-BE49-F238E27FC236}">
                <a16:creationId xmlns:a16="http://schemas.microsoft.com/office/drawing/2014/main" id="{661DC1A4-060F-C041-1F09-1CD341173D2D}"/>
              </a:ext>
            </a:extLst>
          </p:cNvPr>
          <p:cNvSpPr/>
          <p:nvPr/>
        </p:nvSpPr>
        <p:spPr>
          <a:xfrm>
            <a:off x="3950836" y="3928399"/>
            <a:ext cx="825069" cy="555642"/>
          </a:xfrm>
          <a:prstGeom prst="roundRect">
            <a:avLst>
              <a:gd name="adj" fmla="val 9156"/>
            </a:avLst>
          </a:prstGeom>
          <a:solidFill>
            <a:srgbClr val="2E404B"/>
          </a:solidFill>
          <a:ln>
            <a:noFill/>
            <a:headEnd type="none" w="med" len="med"/>
            <a:tailEnd type="none" w="med" len="med"/>
          </a:ln>
          <a:effectLst>
            <a:outerShdw blurRad="63500" dist="127000" dir="2700000" algn="tl" rotWithShape="0">
              <a:schemeClr val="tx1">
                <a:alpha val="5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99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9101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427">
                      <a:srgbClr val="FFFFFF"/>
                    </a:gs>
                    <a:gs pos="61000">
                      <a:srgbClr val="FFFFFF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Db schema with default prompt/</a:t>
            </a:r>
          </a:p>
          <a:p>
            <a:pPr marL="0" marR="0" lvl="0" indent="0" algn="ctr" defTabSz="49101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800">
                <a:gradFill>
                  <a:gsLst>
                    <a:gs pos="24427">
                      <a:srgbClr val="FFFFFF"/>
                    </a:gs>
                    <a:gs pos="61000">
                      <a:srgbClr val="FFFFFF"/>
                    </a:gs>
                  </a:gsLst>
                  <a:path path="circle">
                    <a:fillToRect l="100000" t="100000"/>
                  </a:path>
                </a:gradFill>
                <a:latin typeface="Segoe UI Semibold"/>
                <a:cs typeface="Segoe UI" pitchFamily="34" charset="0"/>
              </a:rPr>
              <a:t>Custom prompt</a:t>
            </a:r>
            <a:endParaRPr kumimoji="0" lang="en-GB" sz="800" b="0" i="0" u="none" strike="noStrike" kern="1200" cap="none" spc="0" normalizeH="0" baseline="0" noProof="0">
              <a:ln>
                <a:noFill/>
              </a:ln>
              <a:gradFill>
                <a:gsLst>
                  <a:gs pos="24427">
                    <a:srgbClr val="FFFFFF"/>
                  </a:gs>
                  <a:gs pos="61000">
                    <a:srgbClr val="FFFFFF"/>
                  </a:gs>
                </a:gsLst>
                <a:path path="circle">
                  <a:fillToRect l="100000" t="100000"/>
                </a:path>
              </a:gradFill>
              <a:effectLst/>
              <a:uLnTx/>
              <a:uFillTx/>
              <a:latin typeface="Segoe UI Semibold"/>
              <a:ea typeface="+mn-ea"/>
              <a:cs typeface="Segoe U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4C23D-8FC0-1F28-9029-C6871D196BCE}"/>
              </a:ext>
            </a:extLst>
          </p:cNvPr>
          <p:cNvSpPr txBox="1"/>
          <p:nvPr/>
        </p:nvSpPr>
        <p:spPr>
          <a:xfrm>
            <a:off x="606443" y="1421834"/>
            <a:ext cx="602295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I provided the LLM with the schema of the database in the prompt. The schema is a description of the database structure, including table names, columns and relationships and a few rows. This way, the LLM has more context to work with.</a:t>
            </a:r>
            <a:endParaRPr lang="en-ZA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118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Rectangle: Rounded Corners 1085">
            <a:extLst>
              <a:ext uri="{FF2B5EF4-FFF2-40B4-BE49-F238E27FC236}">
                <a16:creationId xmlns:a16="http://schemas.microsoft.com/office/drawing/2014/main" id="{2C8E24FA-6126-C97A-394F-74D610726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15593" y="4187229"/>
            <a:ext cx="4362373" cy="1246228"/>
          </a:xfrm>
          <a:prstGeom prst="roundRect">
            <a:avLst>
              <a:gd name="adj" fmla="val 3727"/>
            </a:avLst>
          </a:prstGeom>
          <a:solidFill>
            <a:schemeClr val="tx1"/>
          </a:solidFill>
          <a:ln w="6350">
            <a:solidFill>
              <a:schemeClr val="accent1"/>
            </a:solidFill>
            <a:prstDash val="lg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182880" rIns="274320" bIns="381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3244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rgbClr val="8661C5"/>
              </a:solidFill>
              <a:effectLst/>
              <a:uLnTx/>
              <a:uFillTx/>
              <a:latin typeface="Segoe UI Variable Display" pitchFamily="2" charset="0"/>
              <a:ea typeface="+mn-ea"/>
              <a:cs typeface="Segoe UI" pitchFamily="34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9513D12-7128-6025-B7AB-650C8CAE384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86498" y="516891"/>
            <a:ext cx="11023600" cy="51276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742" rtl="0" eaLnBrk="1" fontAlgn="auto" latinLnBrk="0" hangingPunct="1">
              <a:lnSpc>
                <a:spcPts val="4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CA" sz="2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Variable Display Semibold" pitchFamily="2" charset="0"/>
                <a:ea typeface="+mn-ea"/>
                <a:cs typeface="Segoe UI Semibold 8" panose="020B0502040204020203" pitchFamily="34" charset="0"/>
              </a:rPr>
              <a:t>Pattern 2: Dynamic relevant table selection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FC5A0FB-DAEA-81E2-D5A2-C03AC257A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57609" y="2899162"/>
            <a:ext cx="432318" cy="4364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6FE858B-EEAB-25CB-4AC7-6CC715AAE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3851377" y="3335656"/>
            <a:ext cx="971420" cy="12311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Segoe UI Semibold" panose="020B0702040204020203" pitchFamily="34" charset="0"/>
              </a:rPr>
              <a:t>Tables &amp; descriptions</a:t>
            </a:r>
          </a:p>
        </p:txBody>
      </p:sp>
      <p:pic>
        <p:nvPicPr>
          <p:cNvPr id="2050" name="Picture 2" descr="LangChain Tutorial – How to Build a Custom-Knowledge Chatbot">
            <a:extLst>
              <a:ext uri="{FF2B5EF4-FFF2-40B4-BE49-F238E27FC236}">
                <a16:creationId xmlns:a16="http://schemas.microsoft.com/office/drawing/2014/main" id="{86AA5828-A1F9-8B78-9335-89629884D6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1492" y="5246067"/>
            <a:ext cx="465900" cy="142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82" name="Freeform 5">
            <a:extLst>
              <a:ext uri="{FF2B5EF4-FFF2-40B4-BE49-F238E27FC236}">
                <a16:creationId xmlns:a16="http://schemas.microsoft.com/office/drawing/2014/main" id="{CA99392B-842A-08F6-EDFF-BDD469AB71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5542899" y="4802651"/>
            <a:ext cx="265875" cy="135798"/>
          </a:xfrm>
          <a:custGeom>
            <a:avLst/>
            <a:gdLst>
              <a:gd name="T0" fmla="*/ 117 w 151"/>
              <a:gd name="T1" fmla="*/ 0 h 77"/>
              <a:gd name="T2" fmla="*/ 35 w 151"/>
              <a:gd name="T3" fmla="*/ 0 h 77"/>
              <a:gd name="T4" fmla="*/ 0 w 151"/>
              <a:gd name="T5" fmla="*/ 35 h 77"/>
              <a:gd name="T6" fmla="*/ 0 w 151"/>
              <a:gd name="T7" fmla="*/ 77 h 77"/>
              <a:gd name="T8" fmla="*/ 151 w 151"/>
              <a:gd name="T9" fmla="*/ 77 h 77"/>
              <a:gd name="T10" fmla="*/ 151 w 151"/>
              <a:gd name="T11" fmla="*/ 35 h 77"/>
              <a:gd name="T12" fmla="*/ 117 w 151"/>
              <a:gd name="T13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1" h="77">
                <a:moveTo>
                  <a:pt x="117" y="0"/>
                </a:moveTo>
                <a:cubicBezTo>
                  <a:pt x="35" y="0"/>
                  <a:pt x="35" y="0"/>
                  <a:pt x="35" y="0"/>
                </a:cubicBezTo>
                <a:cubicBezTo>
                  <a:pt x="16" y="0"/>
                  <a:pt x="0" y="16"/>
                  <a:pt x="0" y="35"/>
                </a:cubicBezTo>
                <a:cubicBezTo>
                  <a:pt x="0" y="77"/>
                  <a:pt x="0" y="77"/>
                  <a:pt x="0" y="77"/>
                </a:cubicBezTo>
                <a:cubicBezTo>
                  <a:pt x="151" y="77"/>
                  <a:pt x="151" y="77"/>
                  <a:pt x="151" y="77"/>
                </a:cubicBezTo>
                <a:cubicBezTo>
                  <a:pt x="151" y="35"/>
                  <a:pt x="151" y="35"/>
                  <a:pt x="151" y="35"/>
                </a:cubicBezTo>
                <a:cubicBezTo>
                  <a:pt x="151" y="16"/>
                  <a:pt x="136" y="0"/>
                  <a:pt x="1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Variable Display"/>
              <a:ea typeface="+mn-ea"/>
              <a:cs typeface="+mn-cs"/>
            </a:endParaRPr>
          </a:p>
        </p:txBody>
      </p:sp>
      <p:sp>
        <p:nvSpPr>
          <p:cNvPr id="1083" name="Oval 1082">
            <a:extLst>
              <a:ext uri="{FF2B5EF4-FFF2-40B4-BE49-F238E27FC236}">
                <a16:creationId xmlns:a16="http://schemas.microsoft.com/office/drawing/2014/main" id="{377A4383-AB5B-E34C-0EDD-1A03E16CD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0083" y="4641123"/>
            <a:ext cx="131508" cy="1300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Variable Display"/>
              <a:ea typeface="+mn-ea"/>
              <a:cs typeface="+mn-cs"/>
            </a:endParaRPr>
          </a:p>
        </p:txBody>
      </p:sp>
      <p:sp>
        <p:nvSpPr>
          <p:cNvPr id="1084" name="Freeform 5">
            <a:extLst>
              <a:ext uri="{FF2B5EF4-FFF2-40B4-BE49-F238E27FC236}">
                <a16:creationId xmlns:a16="http://schemas.microsoft.com/office/drawing/2014/main" id="{91816F1F-EA23-505A-A132-C762AD148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5747531" y="4739261"/>
            <a:ext cx="265875" cy="135798"/>
          </a:xfrm>
          <a:custGeom>
            <a:avLst/>
            <a:gdLst>
              <a:gd name="T0" fmla="*/ 117 w 151"/>
              <a:gd name="T1" fmla="*/ 0 h 77"/>
              <a:gd name="T2" fmla="*/ 35 w 151"/>
              <a:gd name="T3" fmla="*/ 0 h 77"/>
              <a:gd name="T4" fmla="*/ 0 w 151"/>
              <a:gd name="T5" fmla="*/ 35 h 77"/>
              <a:gd name="T6" fmla="*/ 0 w 151"/>
              <a:gd name="T7" fmla="*/ 77 h 77"/>
              <a:gd name="T8" fmla="*/ 151 w 151"/>
              <a:gd name="T9" fmla="*/ 77 h 77"/>
              <a:gd name="T10" fmla="*/ 151 w 151"/>
              <a:gd name="T11" fmla="*/ 35 h 77"/>
              <a:gd name="T12" fmla="*/ 117 w 151"/>
              <a:gd name="T13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1" h="77">
                <a:moveTo>
                  <a:pt x="117" y="0"/>
                </a:moveTo>
                <a:cubicBezTo>
                  <a:pt x="35" y="0"/>
                  <a:pt x="35" y="0"/>
                  <a:pt x="35" y="0"/>
                </a:cubicBezTo>
                <a:cubicBezTo>
                  <a:pt x="16" y="0"/>
                  <a:pt x="0" y="16"/>
                  <a:pt x="0" y="35"/>
                </a:cubicBezTo>
                <a:cubicBezTo>
                  <a:pt x="0" y="77"/>
                  <a:pt x="0" y="77"/>
                  <a:pt x="0" y="77"/>
                </a:cubicBezTo>
                <a:cubicBezTo>
                  <a:pt x="151" y="77"/>
                  <a:pt x="151" y="77"/>
                  <a:pt x="151" y="77"/>
                </a:cubicBezTo>
                <a:cubicBezTo>
                  <a:pt x="151" y="35"/>
                  <a:pt x="151" y="35"/>
                  <a:pt x="151" y="35"/>
                </a:cubicBezTo>
                <a:cubicBezTo>
                  <a:pt x="151" y="16"/>
                  <a:pt x="136" y="0"/>
                  <a:pt x="117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Variable Display"/>
              <a:ea typeface="+mn-ea"/>
              <a:cs typeface="+mn-cs"/>
            </a:endParaRPr>
          </a:p>
        </p:txBody>
      </p:sp>
      <p:sp>
        <p:nvSpPr>
          <p:cNvPr id="1085" name="Oval 1084">
            <a:extLst>
              <a:ext uri="{FF2B5EF4-FFF2-40B4-BE49-F238E27FC236}">
                <a16:creationId xmlns:a16="http://schemas.microsoft.com/office/drawing/2014/main" id="{8B357709-814E-A82B-0B0C-0C6B7FA6C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4715" y="4577733"/>
            <a:ext cx="131508" cy="13007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Variable Display"/>
              <a:ea typeface="+mn-ea"/>
              <a:cs typeface="+mn-cs"/>
            </a:endParaRPr>
          </a:p>
        </p:txBody>
      </p:sp>
      <p:cxnSp>
        <p:nvCxnSpPr>
          <p:cNvPr id="2070" name="Straight Arrow Connector 2069">
            <a:extLst>
              <a:ext uri="{FF2B5EF4-FFF2-40B4-BE49-F238E27FC236}">
                <a16:creationId xmlns:a16="http://schemas.microsoft.com/office/drawing/2014/main" id="{53C5964F-8DCF-4BD2-4852-CC9C102961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4303580" y="3552518"/>
            <a:ext cx="3203" cy="900161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0" name="Rectangle: Rounded Corners 2079">
            <a:extLst>
              <a:ext uri="{FF2B5EF4-FFF2-40B4-BE49-F238E27FC236}">
                <a16:creationId xmlns:a16="http://schemas.microsoft.com/office/drawing/2014/main" id="{3A9A53EF-B296-EAF9-7055-08C2E7C3C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2910752" y="5799089"/>
            <a:ext cx="825070" cy="718458"/>
          </a:xfrm>
          <a:prstGeom prst="roundRect">
            <a:avLst>
              <a:gd name="adj" fmla="val 3727"/>
            </a:avLst>
          </a:prstGeom>
          <a:solidFill>
            <a:schemeClr val="tx1"/>
          </a:solidFill>
          <a:ln w="6350">
            <a:solidFill>
              <a:schemeClr val="accent1"/>
            </a:solidFill>
            <a:prstDash val="lg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182880" rIns="274320" bIns="381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3244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rgbClr val="8661C5"/>
              </a:solidFill>
              <a:effectLst/>
              <a:uLnTx/>
              <a:uFillTx/>
              <a:latin typeface="Segoe UI Variable Display" pitchFamily="2" charset="0"/>
              <a:ea typeface="+mn-ea"/>
              <a:cs typeface="Segoe UI" pitchFamily="34" charset="0"/>
            </a:endParaRPr>
          </a:p>
        </p:txBody>
      </p:sp>
      <p:pic>
        <p:nvPicPr>
          <p:cNvPr id="2081" name="Picture 2">
            <a:extLst>
              <a:ext uri="{FF2B5EF4-FFF2-40B4-BE49-F238E27FC236}">
                <a16:creationId xmlns:a16="http://schemas.microsoft.com/office/drawing/2014/main" id="{4E551FEF-FC47-7C4B-9E6C-2AC1B99B5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613" y="5872802"/>
            <a:ext cx="344583" cy="301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82" name="TextBox 127">
            <a:extLst>
              <a:ext uri="{FF2B5EF4-FFF2-40B4-BE49-F238E27FC236}">
                <a16:creationId xmlns:a16="http://schemas.microsoft.com/office/drawing/2014/main" id="{3E6CB9E2-4D99-239B-F363-340692E5790E}"/>
              </a:ext>
            </a:extLst>
          </p:cNvPr>
          <p:cNvSpPr txBox="1"/>
          <p:nvPr/>
        </p:nvSpPr>
        <p:spPr>
          <a:xfrm>
            <a:off x="2950458" y="6185896"/>
            <a:ext cx="703371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Azure OpenAI</a:t>
            </a:r>
          </a:p>
        </p:txBody>
      </p:sp>
      <p:sp>
        <p:nvSpPr>
          <p:cNvPr id="2083" name="TextBox 2082">
            <a:extLst>
              <a:ext uri="{FF2B5EF4-FFF2-40B4-BE49-F238E27FC236}">
                <a16:creationId xmlns:a16="http://schemas.microsoft.com/office/drawing/2014/main" id="{71099857-77A5-7615-F3EE-8BA25D39921C}"/>
              </a:ext>
            </a:extLst>
          </p:cNvPr>
          <p:cNvSpPr txBox="1"/>
          <p:nvPr/>
        </p:nvSpPr>
        <p:spPr>
          <a:xfrm>
            <a:off x="2730533" y="6291114"/>
            <a:ext cx="1101538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GPT-4-32k</a:t>
            </a:r>
          </a:p>
        </p:txBody>
      </p:sp>
      <p:sp>
        <p:nvSpPr>
          <p:cNvPr id="2084" name="Rectangle: Rounded Corners 36">
            <a:extLst>
              <a:ext uri="{FF2B5EF4-FFF2-40B4-BE49-F238E27FC236}">
                <a16:creationId xmlns:a16="http://schemas.microsoft.com/office/drawing/2014/main" id="{0E0C6D87-D54F-11E4-6EB8-EA5C6679A258}"/>
              </a:ext>
            </a:extLst>
          </p:cNvPr>
          <p:cNvSpPr/>
          <p:nvPr/>
        </p:nvSpPr>
        <p:spPr>
          <a:xfrm>
            <a:off x="2921531" y="4447160"/>
            <a:ext cx="825069" cy="555642"/>
          </a:xfrm>
          <a:prstGeom prst="roundRect">
            <a:avLst>
              <a:gd name="adj" fmla="val 9156"/>
            </a:avLst>
          </a:prstGeom>
          <a:solidFill>
            <a:srgbClr val="2E404B"/>
          </a:solidFill>
          <a:ln>
            <a:noFill/>
            <a:headEnd type="none" w="med" len="med"/>
            <a:tailEnd type="none" w="med" len="med"/>
          </a:ln>
          <a:effectLst>
            <a:outerShdw blurRad="63500" dist="127000" dir="2700000" algn="tl" rotWithShape="0">
              <a:schemeClr val="tx1">
                <a:alpha val="5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99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9101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427">
                      <a:srgbClr val="FFFFFF"/>
                    </a:gs>
                    <a:gs pos="61000">
                      <a:srgbClr val="FFFFFF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SQL query build</a:t>
            </a:r>
          </a:p>
        </p:txBody>
      </p:sp>
      <p:cxnSp>
        <p:nvCxnSpPr>
          <p:cNvPr id="2085" name="Straight Arrow Connector 2084">
            <a:extLst>
              <a:ext uri="{FF2B5EF4-FFF2-40B4-BE49-F238E27FC236}">
                <a16:creationId xmlns:a16="http://schemas.microsoft.com/office/drawing/2014/main" id="{74386487-DD7F-E6C6-74D9-475EC320C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2084" idx="2"/>
            <a:endCxn id="2080" idx="0"/>
          </p:cNvCxnSpPr>
          <p:nvPr/>
        </p:nvCxnSpPr>
        <p:spPr>
          <a:xfrm flipH="1">
            <a:off x="3323287" y="5002802"/>
            <a:ext cx="10779" cy="796287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triangle" w="sm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8" name="Rectangle: Rounded Corners 36">
            <a:extLst>
              <a:ext uri="{FF2B5EF4-FFF2-40B4-BE49-F238E27FC236}">
                <a16:creationId xmlns:a16="http://schemas.microsoft.com/office/drawing/2014/main" id="{2BFA3AD4-9EE1-73CD-4344-D98B3B9F5873}"/>
              </a:ext>
            </a:extLst>
          </p:cNvPr>
          <p:cNvSpPr/>
          <p:nvPr/>
        </p:nvSpPr>
        <p:spPr>
          <a:xfrm>
            <a:off x="1970085" y="4447160"/>
            <a:ext cx="825069" cy="555642"/>
          </a:xfrm>
          <a:prstGeom prst="roundRect">
            <a:avLst>
              <a:gd name="adj" fmla="val 9156"/>
            </a:avLst>
          </a:prstGeom>
          <a:solidFill>
            <a:srgbClr val="2E404B"/>
          </a:solidFill>
          <a:ln>
            <a:noFill/>
            <a:headEnd type="none" w="med" len="med"/>
            <a:tailEnd type="none" w="med" len="med"/>
          </a:ln>
          <a:effectLst>
            <a:outerShdw blurRad="63500" dist="127000" dir="2700000" algn="tl" rotWithShape="0">
              <a:schemeClr val="tx1">
                <a:alpha val="5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99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9101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427">
                      <a:srgbClr val="FFFFFF"/>
                    </a:gs>
                    <a:gs pos="61000">
                      <a:srgbClr val="FFFFFF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Execute query against database</a:t>
            </a:r>
          </a:p>
        </p:txBody>
      </p:sp>
      <p:sp>
        <p:nvSpPr>
          <p:cNvPr id="2089" name="Rectangle: Rounded Corners 36">
            <a:extLst>
              <a:ext uri="{FF2B5EF4-FFF2-40B4-BE49-F238E27FC236}">
                <a16:creationId xmlns:a16="http://schemas.microsoft.com/office/drawing/2014/main" id="{5DA4E601-7194-2BA0-7C88-57057678457C}"/>
              </a:ext>
            </a:extLst>
          </p:cNvPr>
          <p:cNvSpPr/>
          <p:nvPr/>
        </p:nvSpPr>
        <p:spPr>
          <a:xfrm>
            <a:off x="1006138" y="4463736"/>
            <a:ext cx="825069" cy="535185"/>
          </a:xfrm>
          <a:prstGeom prst="roundRect">
            <a:avLst>
              <a:gd name="adj" fmla="val 9156"/>
            </a:avLst>
          </a:prstGeom>
          <a:solidFill>
            <a:srgbClr val="2E404B"/>
          </a:solidFill>
          <a:ln>
            <a:noFill/>
            <a:headEnd type="none" w="med" len="med"/>
            <a:tailEnd type="none" w="med" len="med"/>
          </a:ln>
          <a:effectLst>
            <a:outerShdw blurRad="63500" dist="127000" dir="2700000" algn="tl" rotWithShape="0">
              <a:schemeClr val="tx1">
                <a:alpha val="5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99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9101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427">
                      <a:srgbClr val="FFFFFF"/>
                    </a:gs>
                    <a:gs pos="61000">
                      <a:srgbClr val="FFFFFF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Prepare answer in natural language</a:t>
            </a:r>
          </a:p>
        </p:txBody>
      </p:sp>
      <p:cxnSp>
        <p:nvCxnSpPr>
          <p:cNvPr id="2103" name="Connector: Elbow 2102">
            <a:extLst>
              <a:ext uri="{FF2B5EF4-FFF2-40B4-BE49-F238E27FC236}">
                <a16:creationId xmlns:a16="http://schemas.microsoft.com/office/drawing/2014/main" id="{E98393BC-958F-2A09-ABCC-3E183F489C94}"/>
              </a:ext>
            </a:extLst>
          </p:cNvPr>
          <p:cNvCxnSpPr>
            <a:cxnSpLocks/>
            <a:stCxn id="2089" idx="2"/>
            <a:endCxn id="2080" idx="1"/>
          </p:cNvCxnSpPr>
          <p:nvPr/>
        </p:nvCxnSpPr>
        <p:spPr>
          <a:xfrm rot="16200000" flipH="1">
            <a:off x="1585014" y="4832579"/>
            <a:ext cx="1159397" cy="1492079"/>
          </a:xfrm>
          <a:prstGeom prst="bentConnector2">
            <a:avLst/>
          </a:prstGeom>
          <a:ln w="6350">
            <a:solidFill>
              <a:schemeClr val="bg1">
                <a:lumMod val="75000"/>
              </a:schemeClr>
            </a:solidFill>
            <a:headEnd type="triangle" w="sm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4" name="Connector: Elbow 2103">
            <a:extLst>
              <a:ext uri="{FF2B5EF4-FFF2-40B4-BE49-F238E27FC236}">
                <a16:creationId xmlns:a16="http://schemas.microsoft.com/office/drawing/2014/main" id="{44792182-6567-9A3B-A149-B0025D5D6310}"/>
              </a:ext>
            </a:extLst>
          </p:cNvPr>
          <p:cNvCxnSpPr>
            <a:cxnSpLocks/>
            <a:stCxn id="2089" idx="0"/>
            <a:endCxn id="1083" idx="0"/>
          </p:cNvCxnSpPr>
          <p:nvPr/>
        </p:nvCxnSpPr>
        <p:spPr>
          <a:xfrm rot="16200000" flipH="1">
            <a:off x="3458561" y="2423847"/>
            <a:ext cx="177387" cy="4257164"/>
          </a:xfrm>
          <a:prstGeom prst="bentConnector3">
            <a:avLst>
              <a:gd name="adj1" fmla="val -339750"/>
            </a:avLst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9" name="Straight Arrow Connector 2118">
            <a:extLst>
              <a:ext uri="{FF2B5EF4-FFF2-40B4-BE49-F238E27FC236}">
                <a16:creationId xmlns:a16="http://schemas.microsoft.com/office/drawing/2014/main" id="{78E761F3-3BD9-A5B4-B091-E5CE28F61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3767025" y="4730918"/>
            <a:ext cx="154718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5" name="Straight Arrow Connector 2154">
            <a:extLst>
              <a:ext uri="{FF2B5EF4-FFF2-40B4-BE49-F238E27FC236}">
                <a16:creationId xmlns:a16="http://schemas.microsoft.com/office/drawing/2014/main" id="{5B5FA645-75D4-E15B-1F6A-3427E9EDD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2791465" y="4746127"/>
            <a:ext cx="154718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6" name="Straight Arrow Connector 2155">
            <a:extLst>
              <a:ext uri="{FF2B5EF4-FFF2-40B4-BE49-F238E27FC236}">
                <a16:creationId xmlns:a16="http://schemas.microsoft.com/office/drawing/2014/main" id="{3B8D151D-8E69-B3C9-8225-1B9DB9BBD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1822677" y="4734875"/>
            <a:ext cx="154718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0" name="Straight Arrow Connector 2159">
            <a:extLst>
              <a:ext uri="{FF2B5EF4-FFF2-40B4-BE49-F238E27FC236}">
                <a16:creationId xmlns:a16="http://schemas.microsoft.com/office/drawing/2014/main" id="{E6BC231D-DEEF-00C8-BA02-FFA181756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1086" idx="3"/>
          </p:cNvCxnSpPr>
          <p:nvPr/>
        </p:nvCxnSpPr>
        <p:spPr>
          <a:xfrm flipH="1">
            <a:off x="5077966" y="4802651"/>
            <a:ext cx="438852" cy="7692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5" name="TextBox 2164">
            <a:extLst>
              <a:ext uri="{FF2B5EF4-FFF2-40B4-BE49-F238E27FC236}">
                <a16:creationId xmlns:a16="http://schemas.microsoft.com/office/drawing/2014/main" id="{6EB69E6F-E2BD-0FA6-0564-8A71623E30E8}"/>
              </a:ext>
            </a:extLst>
          </p:cNvPr>
          <p:cNvSpPr txBox="1"/>
          <p:nvPr/>
        </p:nvSpPr>
        <p:spPr>
          <a:xfrm>
            <a:off x="5199969" y="4927036"/>
            <a:ext cx="1101538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User</a:t>
            </a:r>
          </a:p>
        </p:txBody>
      </p:sp>
      <p:pic>
        <p:nvPicPr>
          <p:cNvPr id="2166" name="Graphic 104">
            <a:extLst>
              <a:ext uri="{FF2B5EF4-FFF2-40B4-BE49-F238E27FC236}">
                <a16:creationId xmlns:a16="http://schemas.microsoft.com/office/drawing/2014/main" id="{EE0A9C05-A6FD-194E-D68B-0A650A5AC9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176400" y="5633425"/>
            <a:ext cx="421508" cy="421510"/>
          </a:xfrm>
          <a:prstGeom prst="rect">
            <a:avLst/>
          </a:prstGeom>
        </p:spPr>
      </p:pic>
      <p:cxnSp>
        <p:nvCxnSpPr>
          <p:cNvPr id="2167" name="Straight Arrow Connector 2166">
            <a:extLst>
              <a:ext uri="{FF2B5EF4-FFF2-40B4-BE49-F238E27FC236}">
                <a16:creationId xmlns:a16="http://schemas.microsoft.com/office/drawing/2014/main" id="{7049736B-ED8C-0603-BA98-1AB7224F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2088" idx="2"/>
            <a:endCxn id="2166" idx="0"/>
          </p:cNvCxnSpPr>
          <p:nvPr/>
        </p:nvCxnSpPr>
        <p:spPr>
          <a:xfrm>
            <a:off x="2382620" y="5002802"/>
            <a:ext cx="4534" cy="630623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triangle" w="sm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5" name="TextBox 2174">
            <a:extLst>
              <a:ext uri="{FF2B5EF4-FFF2-40B4-BE49-F238E27FC236}">
                <a16:creationId xmlns:a16="http://schemas.microsoft.com/office/drawing/2014/main" id="{02CD63BE-28E2-1539-47D8-8F6872DFB57A}"/>
              </a:ext>
            </a:extLst>
          </p:cNvPr>
          <p:cNvSpPr txBox="1"/>
          <p:nvPr/>
        </p:nvSpPr>
        <p:spPr>
          <a:xfrm>
            <a:off x="8056370" y="4124774"/>
            <a:ext cx="379301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>
                <a:solidFill>
                  <a:schemeClr val="bg1"/>
                </a:solidFill>
              </a:rPr>
              <a:t>Positives:</a:t>
            </a:r>
          </a:p>
          <a:p>
            <a:endParaRPr lang="en-US" sz="1000">
              <a:solidFill>
                <a:schemeClr val="bg1"/>
              </a:solidFill>
            </a:endParaRPr>
          </a:p>
          <a:p>
            <a:r>
              <a:rPr lang="en-US" sz="1000">
                <a:solidFill>
                  <a:schemeClr val="bg1"/>
                </a:solidFill>
              </a:rPr>
              <a:t>Suits for processing bigger databases. </a:t>
            </a:r>
          </a:p>
          <a:p>
            <a:r>
              <a:rPr lang="en-US" sz="1000">
                <a:solidFill>
                  <a:schemeClr val="bg1"/>
                </a:solidFill>
              </a:rPr>
              <a:t>Send schema in the prompt only for the tables needed</a:t>
            </a:r>
          </a:p>
          <a:p>
            <a:endParaRPr lang="en-US" sz="1000" b="1">
              <a:solidFill>
                <a:schemeClr val="bg1"/>
              </a:solidFill>
            </a:endParaRPr>
          </a:p>
          <a:p>
            <a:r>
              <a:rPr lang="en-US" sz="1000" b="1">
                <a:solidFill>
                  <a:schemeClr val="bg1"/>
                </a:solidFill>
              </a:rPr>
              <a:t>Negatives:</a:t>
            </a:r>
          </a:p>
          <a:p>
            <a:r>
              <a:rPr lang="en-US" sz="1000">
                <a:solidFill>
                  <a:schemeClr val="bg1"/>
                </a:solidFill>
              </a:rPr>
              <a:t>Prompt size bigger since we sending table descriptions</a:t>
            </a:r>
          </a:p>
        </p:txBody>
      </p:sp>
      <p:sp>
        <p:nvSpPr>
          <p:cNvPr id="2" name="Rectangle: Rounded Corners 36">
            <a:extLst>
              <a:ext uri="{FF2B5EF4-FFF2-40B4-BE49-F238E27FC236}">
                <a16:creationId xmlns:a16="http://schemas.microsoft.com/office/drawing/2014/main" id="{661DC1A4-060F-C041-1F09-1CD341173D2D}"/>
              </a:ext>
            </a:extLst>
          </p:cNvPr>
          <p:cNvSpPr/>
          <p:nvPr/>
        </p:nvSpPr>
        <p:spPr>
          <a:xfrm>
            <a:off x="3921743" y="4468306"/>
            <a:ext cx="825069" cy="555642"/>
          </a:xfrm>
          <a:prstGeom prst="roundRect">
            <a:avLst>
              <a:gd name="adj" fmla="val 9156"/>
            </a:avLst>
          </a:prstGeom>
          <a:solidFill>
            <a:srgbClr val="2E404B"/>
          </a:solidFill>
          <a:ln>
            <a:noFill/>
            <a:headEnd type="none" w="med" len="med"/>
            <a:tailEnd type="none" w="med" len="med"/>
          </a:ln>
          <a:effectLst>
            <a:outerShdw blurRad="63500" dist="127000" dir="2700000" algn="tl" rotWithShape="0">
              <a:schemeClr val="tx1">
                <a:alpha val="5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99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9101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4427">
                      <a:srgbClr val="FFFFFF"/>
                    </a:gs>
                    <a:gs pos="61000">
                      <a:srgbClr val="FFFFFF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Filter tables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981B92-AD70-1A99-F149-CFF1FE4EAC1F}"/>
              </a:ext>
            </a:extLst>
          </p:cNvPr>
          <p:cNvSpPr txBox="1"/>
          <p:nvPr/>
        </p:nvSpPr>
        <p:spPr>
          <a:xfrm>
            <a:off x="606443" y="1421834"/>
            <a:ext cx="77353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I provided the LLM with the tables descriptions of the database to the </a:t>
            </a:r>
            <a:r>
              <a:rPr lang="en-US" err="1">
                <a:solidFill>
                  <a:schemeClr val="bg1"/>
                </a:solidFill>
              </a:rPr>
              <a:t>pydantic</a:t>
            </a:r>
            <a:r>
              <a:rPr lang="en-US">
                <a:solidFill>
                  <a:schemeClr val="bg1"/>
                </a:solidFill>
              </a:rPr>
              <a:t> function to extract relevant tables. Send schema of the selected tables to LLM to construct SQL query.</a:t>
            </a:r>
            <a:endParaRPr lang="en-ZA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35767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839F9AC-D320-D6B2-2C73-6D603E4B0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1564349" y="1541131"/>
            <a:ext cx="5331058" cy="1246228"/>
          </a:xfrm>
          <a:prstGeom prst="roundRect">
            <a:avLst>
              <a:gd name="adj" fmla="val 3727"/>
            </a:avLst>
          </a:prstGeom>
          <a:solidFill>
            <a:schemeClr val="tx1"/>
          </a:solidFill>
          <a:ln w="6350">
            <a:solidFill>
              <a:schemeClr val="accent1"/>
            </a:solidFill>
            <a:prstDash val="lg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182880" rIns="274320" bIns="381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3244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rgbClr val="8661C5"/>
              </a:solidFill>
              <a:effectLst/>
              <a:uLnTx/>
              <a:uFillTx/>
              <a:latin typeface="Segoe UI Variable Display" pitchFamily="2" charset="0"/>
              <a:ea typeface="+mn-ea"/>
              <a:cs typeface="Segoe UI" pitchFamily="34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9513D12-7128-6025-B7AB-650C8CAE384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86498" y="516891"/>
            <a:ext cx="11023600" cy="51276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742" rtl="0" eaLnBrk="1" fontAlgn="auto" latinLnBrk="0" hangingPunct="1">
              <a:lnSpc>
                <a:spcPts val="4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CA" sz="2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Variable Display Semibold" pitchFamily="2" charset="0"/>
                <a:ea typeface="+mn-ea"/>
                <a:cs typeface="Segoe UI Semibold 8" panose="020B0502040204020203" pitchFamily="34" charset="0"/>
              </a:rPr>
              <a:t>Pattern 3: Retrieval-Augmented Generation (RAG) Pattern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D2C3F3-2387-0DBB-1463-5279A5C5D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262381" y="2649148"/>
            <a:ext cx="961802" cy="12311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Segoe UI Semibold" panose="020B0702040204020203" pitchFamily="34" charset="0"/>
              </a:rPr>
              <a:t>Columns &amp; Metadata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827CD40-08BE-DF1D-8E19-F51E40F27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673298" y="1742021"/>
            <a:ext cx="1002907" cy="887999"/>
          </a:xfrm>
          <a:prstGeom prst="roundRect">
            <a:avLst>
              <a:gd name="adj" fmla="val 3727"/>
            </a:avLst>
          </a:prstGeom>
          <a:solidFill>
            <a:schemeClr val="tx1"/>
          </a:solidFill>
          <a:ln w="6350">
            <a:solidFill>
              <a:schemeClr val="accent1"/>
            </a:solidFill>
            <a:prstDash val="lg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182880" rIns="274320" bIns="381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3244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rgbClr val="8661C5"/>
              </a:solidFill>
              <a:effectLst/>
              <a:uLnTx/>
              <a:uFillTx/>
              <a:latin typeface="Segoe UI Variable Display" pitchFamily="2" charset="0"/>
              <a:ea typeface="+mn-ea"/>
              <a:cs typeface="Segoe UI" pitchFamily="34" charset="0"/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E5BF94EC-B58F-28C0-2615-CE709A2F2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3087249" y="1756343"/>
            <a:ext cx="1002907" cy="887999"/>
          </a:xfrm>
          <a:prstGeom prst="roundRect">
            <a:avLst>
              <a:gd name="adj" fmla="val 3727"/>
            </a:avLst>
          </a:prstGeom>
          <a:solidFill>
            <a:schemeClr val="tx1"/>
          </a:solidFill>
          <a:ln w="6350">
            <a:solidFill>
              <a:schemeClr val="accent1"/>
            </a:solidFill>
            <a:prstDash val="lg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182880" rIns="274320" bIns="381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3244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rgbClr val="8661C5"/>
              </a:solidFill>
              <a:effectLst/>
              <a:uLnTx/>
              <a:uFillTx/>
              <a:latin typeface="Segoe UI Variable Display" pitchFamily="2" charset="0"/>
              <a:ea typeface="+mn-ea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3A5E7C-B0D0-A9AF-76C5-8449C1E83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617" y="1716610"/>
            <a:ext cx="360633" cy="340377"/>
          </a:xfrm>
          <a:prstGeom prst="rect">
            <a:avLst/>
          </a:prstGeom>
          <a:ln w="6052" cap="flat">
            <a:noFill/>
            <a:prstDash val="solid"/>
            <a:miter/>
          </a:ln>
          <a:effectLst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81DBB-6DBF-2BE5-9BB8-B657B76F15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0996" y="1789779"/>
            <a:ext cx="148500" cy="18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59F6E4B-847C-652D-FEEB-80FD09278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2159532" y="1802835"/>
            <a:ext cx="506549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Segoe UI Semibold" panose="020B0702040204020203" pitchFamily="34" charset="0"/>
              </a:rPr>
              <a:t>Section 1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6A259DC-54CF-E998-9756-92ADE5F3E8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0996" y="1985613"/>
            <a:ext cx="148500" cy="180000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FD8B7343-44F3-5346-B841-263413C3A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2159532" y="1998669"/>
            <a:ext cx="527388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Segoe UI Semibold" panose="020B0702040204020203" pitchFamily="34" charset="0"/>
              </a:rPr>
              <a:t>Section 2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8AF5CEC-28A2-29D2-6D5F-6FE8205426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0996" y="2193128"/>
            <a:ext cx="148500" cy="18000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EE03EFF-A8BB-BC86-DD04-589CCC46E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2159532" y="2206184"/>
            <a:ext cx="527388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Segoe UI Semibold" panose="020B0702040204020203" pitchFamily="34" charset="0"/>
              </a:rPr>
              <a:t>Section 3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47BABD2E-F609-BEF6-C026-D3E9EA3F2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0996" y="2388962"/>
            <a:ext cx="148500" cy="1800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CE3126B-DFAF-56E9-837F-52C892883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2159532" y="2402018"/>
            <a:ext cx="527388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Segoe UI Semibold" panose="020B0702040204020203" pitchFamily="34" charset="0"/>
              </a:rPr>
              <a:t>Section </a:t>
            </a:r>
            <a:r>
              <a:rPr lang="en-US" sz="1000">
                <a:solidFill>
                  <a:srgbClr val="000000"/>
                </a:solidFill>
                <a:latin typeface="Segoe UI Variable Display"/>
                <a:cs typeface="Segoe UI Semibold" panose="020B0702040204020203" pitchFamily="34" charset="0"/>
              </a:rPr>
              <a:t>4</a:t>
            </a: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Variable Display"/>
              <a:ea typeface="+mn-ea"/>
              <a:cs typeface="Segoe UI Semibold" panose="020B0702040204020203" pitchFamily="34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C874234-F5EA-6777-C403-A69A20D4C8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3596" y="1772601"/>
            <a:ext cx="148500" cy="18000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296B1E2E-3492-2956-4F98-E18BAE547E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4672132" y="1785657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Segoe UI Semibold" panose="020B0702040204020203" pitchFamily="34" charset="0"/>
              </a:rPr>
              <a:t>Embedding 1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672253FF-DC7D-18D1-AA13-BB79BD591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3596" y="1968435"/>
            <a:ext cx="148500" cy="1800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A7C10099-0F35-29C0-4EA6-5BE2C846C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4672132" y="1981491"/>
            <a:ext cx="742191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Segoe UI Semibold" panose="020B0702040204020203" pitchFamily="34" charset="0"/>
              </a:rPr>
              <a:t>Embedding 2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E96A7A75-25C7-FDC3-F80A-1147EA33E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3596" y="2175950"/>
            <a:ext cx="148500" cy="18000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A4F50CD-4180-01F4-DDAB-391768B93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4672132" y="2189006"/>
            <a:ext cx="742191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Segoe UI Semibold" panose="020B0702040204020203" pitchFamily="34" charset="0"/>
              </a:rPr>
              <a:t>Embedding 3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AB8D96E-C0CC-4797-3F43-C983343545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3596" y="2371784"/>
            <a:ext cx="148500" cy="180000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48DF1C02-CDFB-8C96-E876-60CC1E18D4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4672132" y="2384840"/>
            <a:ext cx="742191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Segoe UI Semibold" panose="020B0702040204020203" pitchFamily="34" charset="0"/>
              </a:rPr>
              <a:t>Embedding </a:t>
            </a:r>
            <a:r>
              <a:rPr lang="en-US" sz="1000">
                <a:solidFill>
                  <a:srgbClr val="000000"/>
                </a:solidFill>
                <a:latin typeface="Segoe UI Variable Display"/>
                <a:cs typeface="Segoe UI Semibold" panose="020B0702040204020203" pitchFamily="34" charset="0"/>
              </a:rPr>
              <a:t>4</a:t>
            </a: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Variable Display"/>
              <a:ea typeface="+mn-ea"/>
              <a:cs typeface="Segoe UI Semibold" panose="020B07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69C0804-CE68-422E-6AD4-E10E84689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841" y="1862601"/>
            <a:ext cx="344583" cy="301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TextBox 127">
            <a:extLst>
              <a:ext uri="{FF2B5EF4-FFF2-40B4-BE49-F238E27FC236}">
                <a16:creationId xmlns:a16="http://schemas.microsoft.com/office/drawing/2014/main" id="{FA6E0444-BB1D-9FB8-ACBA-DEB7571FE71E}"/>
              </a:ext>
            </a:extLst>
          </p:cNvPr>
          <p:cNvSpPr txBox="1"/>
          <p:nvPr/>
        </p:nvSpPr>
        <p:spPr>
          <a:xfrm>
            <a:off x="3258686" y="2175695"/>
            <a:ext cx="703371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Azure OpenAI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E02C5FD-3DC9-451B-AF7F-113A98BACFEC}"/>
              </a:ext>
            </a:extLst>
          </p:cNvPr>
          <p:cNvSpPr txBox="1"/>
          <p:nvPr/>
        </p:nvSpPr>
        <p:spPr>
          <a:xfrm>
            <a:off x="3038761" y="2280913"/>
            <a:ext cx="1101538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Text-embedding-ada-002</a:t>
            </a:r>
          </a:p>
        </p:txBody>
      </p:sp>
      <p:sp>
        <p:nvSpPr>
          <p:cNvPr id="58" name="Left Brace 57">
            <a:extLst>
              <a:ext uri="{FF2B5EF4-FFF2-40B4-BE49-F238E27FC236}">
                <a16:creationId xmlns:a16="http://schemas.microsoft.com/office/drawing/2014/main" id="{ED359799-AAF3-EE2E-9235-29C62F86C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51005" y="1739116"/>
            <a:ext cx="257797" cy="905226"/>
          </a:xfrm>
          <a:prstGeom prst="leftBrace">
            <a:avLst>
              <a:gd name="adj1" fmla="val 32349"/>
              <a:gd name="adj2" fmla="val 50000"/>
            </a:avLst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5248174-63BD-AA6D-098F-1DFF98FE0277}"/>
              </a:ext>
            </a:extLst>
          </p:cNvPr>
          <p:cNvCxnSpPr>
            <a:cxnSpLocks/>
          </p:cNvCxnSpPr>
          <p:nvPr/>
        </p:nvCxnSpPr>
        <p:spPr>
          <a:xfrm>
            <a:off x="2713803" y="1889493"/>
            <a:ext cx="360000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Left Brace 59">
            <a:extLst>
              <a:ext uri="{FF2B5EF4-FFF2-40B4-BE49-F238E27FC236}">
                <a16:creationId xmlns:a16="http://schemas.microsoft.com/office/drawing/2014/main" id="{E902A708-43DA-9DB1-EE8D-4325E6F88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5406367" y="1721233"/>
            <a:ext cx="257797" cy="905226"/>
          </a:xfrm>
          <a:prstGeom prst="leftBrace">
            <a:avLst>
              <a:gd name="adj1" fmla="val 32349"/>
              <a:gd name="adj2" fmla="val 50000"/>
            </a:avLst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cxnSp>
        <p:nvCxnSpPr>
          <p:cNvPr id="1030" name="Straight Arrow Connector 1029">
            <a:extLst>
              <a:ext uri="{FF2B5EF4-FFF2-40B4-BE49-F238E27FC236}">
                <a16:creationId xmlns:a16="http://schemas.microsoft.com/office/drawing/2014/main" id="{A4FE5F37-CDE2-9C45-0B25-2CE85EA1EF26}"/>
              </a:ext>
            </a:extLst>
          </p:cNvPr>
          <p:cNvCxnSpPr>
            <a:cxnSpLocks/>
          </p:cNvCxnSpPr>
          <p:nvPr/>
        </p:nvCxnSpPr>
        <p:spPr>
          <a:xfrm>
            <a:off x="2713803" y="2068785"/>
            <a:ext cx="360000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Arrow Connector 1030">
            <a:extLst>
              <a:ext uri="{FF2B5EF4-FFF2-40B4-BE49-F238E27FC236}">
                <a16:creationId xmlns:a16="http://schemas.microsoft.com/office/drawing/2014/main" id="{32073486-5DB3-B82D-067A-DA8B7BE450A9}"/>
              </a:ext>
            </a:extLst>
          </p:cNvPr>
          <p:cNvCxnSpPr>
            <a:cxnSpLocks/>
          </p:cNvCxnSpPr>
          <p:nvPr/>
        </p:nvCxnSpPr>
        <p:spPr>
          <a:xfrm>
            <a:off x="2713803" y="2279450"/>
            <a:ext cx="360000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2" name="Straight Arrow Connector 1031">
            <a:extLst>
              <a:ext uri="{FF2B5EF4-FFF2-40B4-BE49-F238E27FC236}">
                <a16:creationId xmlns:a16="http://schemas.microsoft.com/office/drawing/2014/main" id="{7D83D7AA-BFC6-7B40-72E3-678E22844A35}"/>
              </a:ext>
            </a:extLst>
          </p:cNvPr>
          <p:cNvCxnSpPr>
            <a:cxnSpLocks/>
          </p:cNvCxnSpPr>
          <p:nvPr/>
        </p:nvCxnSpPr>
        <p:spPr>
          <a:xfrm>
            <a:off x="2713803" y="2481153"/>
            <a:ext cx="360000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Arrow Connector 1032">
            <a:extLst>
              <a:ext uri="{FF2B5EF4-FFF2-40B4-BE49-F238E27FC236}">
                <a16:creationId xmlns:a16="http://schemas.microsoft.com/office/drawing/2014/main" id="{4C4805C0-9905-4CD7-A89B-9549B7B56995}"/>
              </a:ext>
            </a:extLst>
          </p:cNvPr>
          <p:cNvCxnSpPr>
            <a:cxnSpLocks/>
          </p:cNvCxnSpPr>
          <p:nvPr/>
        </p:nvCxnSpPr>
        <p:spPr>
          <a:xfrm>
            <a:off x="4103602" y="1872449"/>
            <a:ext cx="360000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4" name="Straight Arrow Connector 1033">
            <a:extLst>
              <a:ext uri="{FF2B5EF4-FFF2-40B4-BE49-F238E27FC236}">
                <a16:creationId xmlns:a16="http://schemas.microsoft.com/office/drawing/2014/main" id="{163C46EB-BB2E-70DF-C076-4CAF949A47E4}"/>
              </a:ext>
            </a:extLst>
          </p:cNvPr>
          <p:cNvCxnSpPr>
            <a:cxnSpLocks/>
          </p:cNvCxnSpPr>
          <p:nvPr/>
        </p:nvCxnSpPr>
        <p:spPr>
          <a:xfrm>
            <a:off x="4103602" y="2051741"/>
            <a:ext cx="360000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Arrow Connector 1034">
            <a:extLst>
              <a:ext uri="{FF2B5EF4-FFF2-40B4-BE49-F238E27FC236}">
                <a16:creationId xmlns:a16="http://schemas.microsoft.com/office/drawing/2014/main" id="{6A2328FE-97F2-5D66-2A75-E3E9A06274ED}"/>
              </a:ext>
            </a:extLst>
          </p:cNvPr>
          <p:cNvCxnSpPr>
            <a:cxnSpLocks/>
          </p:cNvCxnSpPr>
          <p:nvPr/>
        </p:nvCxnSpPr>
        <p:spPr>
          <a:xfrm>
            <a:off x="4103602" y="2262406"/>
            <a:ext cx="360000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Straight Arrow Connector 1035">
            <a:extLst>
              <a:ext uri="{FF2B5EF4-FFF2-40B4-BE49-F238E27FC236}">
                <a16:creationId xmlns:a16="http://schemas.microsoft.com/office/drawing/2014/main" id="{930FDC1E-5261-B1AD-2167-C943EEE30C91}"/>
              </a:ext>
            </a:extLst>
          </p:cNvPr>
          <p:cNvCxnSpPr>
            <a:cxnSpLocks/>
          </p:cNvCxnSpPr>
          <p:nvPr/>
        </p:nvCxnSpPr>
        <p:spPr>
          <a:xfrm>
            <a:off x="4103602" y="2464109"/>
            <a:ext cx="360000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BFC5A0FB-DAEA-81E2-D5A2-C03AC257A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613" y="1525439"/>
            <a:ext cx="432318" cy="436494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FE11DD78-9958-C303-B14B-74B7D70F3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613" y="2173632"/>
            <a:ext cx="432318" cy="4364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6FE858B-EEAB-25CB-4AC7-6CC715AAE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262381" y="2011235"/>
            <a:ext cx="844783" cy="12311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Segoe UI Semibold" panose="020B0702040204020203" pitchFamily="34" charset="0"/>
              </a:rPr>
              <a:t>Tables &amp; Metadata</a:t>
            </a:r>
          </a:p>
        </p:txBody>
      </p:sp>
      <p:sp>
        <p:nvSpPr>
          <p:cNvPr id="20" name="TextBox 127">
            <a:extLst>
              <a:ext uri="{FF2B5EF4-FFF2-40B4-BE49-F238E27FC236}">
                <a16:creationId xmlns:a16="http://schemas.microsoft.com/office/drawing/2014/main" id="{D8E63814-888C-84CF-D0DC-F0337448398B}"/>
              </a:ext>
            </a:extLst>
          </p:cNvPr>
          <p:cNvSpPr txBox="1"/>
          <p:nvPr/>
        </p:nvSpPr>
        <p:spPr>
          <a:xfrm>
            <a:off x="5759394" y="2033591"/>
            <a:ext cx="825420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Azure AI Search</a:t>
            </a:r>
          </a:p>
        </p:txBody>
      </p:sp>
      <p:grpSp>
        <p:nvGrpSpPr>
          <p:cNvPr id="1057" name="Group 1056">
            <a:extLst>
              <a:ext uri="{FF2B5EF4-FFF2-40B4-BE49-F238E27FC236}">
                <a16:creationId xmlns:a16="http://schemas.microsoft.com/office/drawing/2014/main" id="{7CDD0CFD-7DEA-9497-F2DE-D82893715913}"/>
              </a:ext>
            </a:extLst>
          </p:cNvPr>
          <p:cNvGrpSpPr/>
          <p:nvPr/>
        </p:nvGrpSpPr>
        <p:grpSpPr>
          <a:xfrm>
            <a:off x="5895634" y="2398226"/>
            <a:ext cx="187972" cy="157503"/>
            <a:chOff x="7835153" y="1335741"/>
            <a:chExt cx="187972" cy="157503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5EA2418-C1E1-6938-2A2B-E1265DFB8A38}"/>
                </a:ext>
              </a:extLst>
            </p:cNvPr>
            <p:cNvSpPr/>
            <p:nvPr/>
          </p:nvSpPr>
          <p:spPr bwMode="auto">
            <a:xfrm>
              <a:off x="7835153" y="1335741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A511463-313E-760D-4F85-C43EEB753C03}"/>
                </a:ext>
              </a:extLst>
            </p:cNvPr>
            <p:cNvSpPr/>
            <p:nvPr/>
          </p:nvSpPr>
          <p:spPr bwMode="auto">
            <a:xfrm>
              <a:off x="7875139" y="1335741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A2FA2F0-BA72-FC89-731C-D6818BD223CF}"/>
                </a:ext>
              </a:extLst>
            </p:cNvPr>
            <p:cNvSpPr/>
            <p:nvPr/>
          </p:nvSpPr>
          <p:spPr bwMode="auto">
            <a:xfrm>
              <a:off x="7915125" y="1335741"/>
              <a:ext cx="108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9" name="Rectangle 1028">
              <a:extLst>
                <a:ext uri="{FF2B5EF4-FFF2-40B4-BE49-F238E27FC236}">
                  <a16:creationId xmlns:a16="http://schemas.microsoft.com/office/drawing/2014/main" id="{B464A3AD-6D75-CC76-9482-09711836931A}"/>
                </a:ext>
              </a:extLst>
            </p:cNvPr>
            <p:cNvSpPr/>
            <p:nvPr/>
          </p:nvSpPr>
          <p:spPr bwMode="auto">
            <a:xfrm>
              <a:off x="7835153" y="1376233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37" name="Rectangle 1036">
              <a:extLst>
                <a:ext uri="{FF2B5EF4-FFF2-40B4-BE49-F238E27FC236}">
                  <a16:creationId xmlns:a16="http://schemas.microsoft.com/office/drawing/2014/main" id="{3F8EB4B8-3992-1AA7-9D51-C1F5690A55A5}"/>
                </a:ext>
              </a:extLst>
            </p:cNvPr>
            <p:cNvSpPr/>
            <p:nvPr/>
          </p:nvSpPr>
          <p:spPr bwMode="auto">
            <a:xfrm>
              <a:off x="7875139" y="1376233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38" name="Rectangle 1037">
              <a:extLst>
                <a:ext uri="{FF2B5EF4-FFF2-40B4-BE49-F238E27FC236}">
                  <a16:creationId xmlns:a16="http://schemas.microsoft.com/office/drawing/2014/main" id="{81576928-8EF7-431E-D8C3-4E6AC6BCA6BE}"/>
                </a:ext>
              </a:extLst>
            </p:cNvPr>
            <p:cNvSpPr/>
            <p:nvPr/>
          </p:nvSpPr>
          <p:spPr bwMode="auto">
            <a:xfrm>
              <a:off x="7915125" y="1376233"/>
              <a:ext cx="108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39" name="Rectangle 1038">
              <a:extLst>
                <a:ext uri="{FF2B5EF4-FFF2-40B4-BE49-F238E27FC236}">
                  <a16:creationId xmlns:a16="http://schemas.microsoft.com/office/drawing/2014/main" id="{45DF8193-1593-4F94-9652-04DB092020BB}"/>
                </a:ext>
              </a:extLst>
            </p:cNvPr>
            <p:cNvSpPr/>
            <p:nvPr/>
          </p:nvSpPr>
          <p:spPr bwMode="auto">
            <a:xfrm>
              <a:off x="7835153" y="1416752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40" name="Rectangle 1039">
              <a:extLst>
                <a:ext uri="{FF2B5EF4-FFF2-40B4-BE49-F238E27FC236}">
                  <a16:creationId xmlns:a16="http://schemas.microsoft.com/office/drawing/2014/main" id="{DABCAC44-D9F6-E078-D5B5-82640A8DE9BB}"/>
                </a:ext>
              </a:extLst>
            </p:cNvPr>
            <p:cNvSpPr/>
            <p:nvPr/>
          </p:nvSpPr>
          <p:spPr bwMode="auto">
            <a:xfrm>
              <a:off x="7875139" y="1416752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41" name="Rectangle 1040">
              <a:extLst>
                <a:ext uri="{FF2B5EF4-FFF2-40B4-BE49-F238E27FC236}">
                  <a16:creationId xmlns:a16="http://schemas.microsoft.com/office/drawing/2014/main" id="{93F6823C-078D-0CDC-2546-3FAFE5041AB5}"/>
                </a:ext>
              </a:extLst>
            </p:cNvPr>
            <p:cNvSpPr/>
            <p:nvPr/>
          </p:nvSpPr>
          <p:spPr bwMode="auto">
            <a:xfrm>
              <a:off x="7915125" y="1416752"/>
              <a:ext cx="108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42" name="Rectangle 1041">
              <a:extLst>
                <a:ext uri="{FF2B5EF4-FFF2-40B4-BE49-F238E27FC236}">
                  <a16:creationId xmlns:a16="http://schemas.microsoft.com/office/drawing/2014/main" id="{97C7FE06-A9C4-1EED-015F-C98086AA2515}"/>
                </a:ext>
              </a:extLst>
            </p:cNvPr>
            <p:cNvSpPr/>
            <p:nvPr/>
          </p:nvSpPr>
          <p:spPr bwMode="auto">
            <a:xfrm>
              <a:off x="7835153" y="1457244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43" name="Rectangle 1042">
              <a:extLst>
                <a:ext uri="{FF2B5EF4-FFF2-40B4-BE49-F238E27FC236}">
                  <a16:creationId xmlns:a16="http://schemas.microsoft.com/office/drawing/2014/main" id="{2332F497-5A5A-8AA4-29CC-3D3D0759B4B5}"/>
                </a:ext>
              </a:extLst>
            </p:cNvPr>
            <p:cNvSpPr/>
            <p:nvPr/>
          </p:nvSpPr>
          <p:spPr bwMode="auto">
            <a:xfrm>
              <a:off x="7875139" y="1457244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44" name="Rectangle 1043">
              <a:extLst>
                <a:ext uri="{FF2B5EF4-FFF2-40B4-BE49-F238E27FC236}">
                  <a16:creationId xmlns:a16="http://schemas.microsoft.com/office/drawing/2014/main" id="{42047C08-4330-8A14-72D5-712C60DF648C}"/>
                </a:ext>
              </a:extLst>
            </p:cNvPr>
            <p:cNvSpPr/>
            <p:nvPr/>
          </p:nvSpPr>
          <p:spPr bwMode="auto">
            <a:xfrm>
              <a:off x="7915125" y="1457244"/>
              <a:ext cx="108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058" name="Group 1057">
            <a:extLst>
              <a:ext uri="{FF2B5EF4-FFF2-40B4-BE49-F238E27FC236}">
                <a16:creationId xmlns:a16="http://schemas.microsoft.com/office/drawing/2014/main" id="{34D07008-72D7-DE3A-8C28-C6D35A82FEC9}"/>
              </a:ext>
            </a:extLst>
          </p:cNvPr>
          <p:cNvGrpSpPr/>
          <p:nvPr/>
        </p:nvGrpSpPr>
        <p:grpSpPr>
          <a:xfrm>
            <a:off x="6302250" y="2398226"/>
            <a:ext cx="187972" cy="157503"/>
            <a:chOff x="7835153" y="1335741"/>
            <a:chExt cx="187972" cy="157503"/>
          </a:xfrm>
        </p:grpSpPr>
        <p:sp>
          <p:nvSpPr>
            <p:cNvPr id="1059" name="Rectangle 1058">
              <a:extLst>
                <a:ext uri="{FF2B5EF4-FFF2-40B4-BE49-F238E27FC236}">
                  <a16:creationId xmlns:a16="http://schemas.microsoft.com/office/drawing/2014/main" id="{1D4E8DAA-6DF7-DB31-56A1-E51869F6D250}"/>
                </a:ext>
              </a:extLst>
            </p:cNvPr>
            <p:cNvSpPr/>
            <p:nvPr/>
          </p:nvSpPr>
          <p:spPr bwMode="auto">
            <a:xfrm>
              <a:off x="7835153" y="1335741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0" name="Rectangle 1059">
              <a:extLst>
                <a:ext uri="{FF2B5EF4-FFF2-40B4-BE49-F238E27FC236}">
                  <a16:creationId xmlns:a16="http://schemas.microsoft.com/office/drawing/2014/main" id="{52C84589-9BD3-D6E8-8FB2-00798EBAB094}"/>
                </a:ext>
              </a:extLst>
            </p:cNvPr>
            <p:cNvSpPr/>
            <p:nvPr/>
          </p:nvSpPr>
          <p:spPr bwMode="auto">
            <a:xfrm>
              <a:off x="7875139" y="1335741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1" name="Rectangle 1060">
              <a:extLst>
                <a:ext uri="{FF2B5EF4-FFF2-40B4-BE49-F238E27FC236}">
                  <a16:creationId xmlns:a16="http://schemas.microsoft.com/office/drawing/2014/main" id="{A5024338-A4F2-9CD3-B521-C29364542EBB}"/>
                </a:ext>
              </a:extLst>
            </p:cNvPr>
            <p:cNvSpPr/>
            <p:nvPr/>
          </p:nvSpPr>
          <p:spPr bwMode="auto">
            <a:xfrm>
              <a:off x="7915125" y="1335741"/>
              <a:ext cx="108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2" name="Rectangle 1061">
              <a:extLst>
                <a:ext uri="{FF2B5EF4-FFF2-40B4-BE49-F238E27FC236}">
                  <a16:creationId xmlns:a16="http://schemas.microsoft.com/office/drawing/2014/main" id="{D3FDD6C6-2FEB-846A-DA27-621447D89950}"/>
                </a:ext>
              </a:extLst>
            </p:cNvPr>
            <p:cNvSpPr/>
            <p:nvPr/>
          </p:nvSpPr>
          <p:spPr bwMode="auto">
            <a:xfrm>
              <a:off x="7835153" y="1376233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3" name="Rectangle 1062">
              <a:extLst>
                <a:ext uri="{FF2B5EF4-FFF2-40B4-BE49-F238E27FC236}">
                  <a16:creationId xmlns:a16="http://schemas.microsoft.com/office/drawing/2014/main" id="{7575707D-6B5E-A562-FA49-B97834B539E5}"/>
                </a:ext>
              </a:extLst>
            </p:cNvPr>
            <p:cNvSpPr/>
            <p:nvPr/>
          </p:nvSpPr>
          <p:spPr bwMode="auto">
            <a:xfrm>
              <a:off x="7875139" y="1376233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4" name="Rectangle 1063">
              <a:extLst>
                <a:ext uri="{FF2B5EF4-FFF2-40B4-BE49-F238E27FC236}">
                  <a16:creationId xmlns:a16="http://schemas.microsoft.com/office/drawing/2014/main" id="{B58492E3-9BEE-BCF5-1A9B-C2BF99A5E281}"/>
                </a:ext>
              </a:extLst>
            </p:cNvPr>
            <p:cNvSpPr/>
            <p:nvPr/>
          </p:nvSpPr>
          <p:spPr bwMode="auto">
            <a:xfrm>
              <a:off x="7915125" y="1376233"/>
              <a:ext cx="108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5" name="Rectangle 1064">
              <a:extLst>
                <a:ext uri="{FF2B5EF4-FFF2-40B4-BE49-F238E27FC236}">
                  <a16:creationId xmlns:a16="http://schemas.microsoft.com/office/drawing/2014/main" id="{2F08A1EA-4416-138F-D7A4-0BDB57711CAB}"/>
                </a:ext>
              </a:extLst>
            </p:cNvPr>
            <p:cNvSpPr/>
            <p:nvPr/>
          </p:nvSpPr>
          <p:spPr bwMode="auto">
            <a:xfrm>
              <a:off x="7835153" y="1416752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6" name="Rectangle 1065">
              <a:extLst>
                <a:ext uri="{FF2B5EF4-FFF2-40B4-BE49-F238E27FC236}">
                  <a16:creationId xmlns:a16="http://schemas.microsoft.com/office/drawing/2014/main" id="{4B7A5E9E-EC77-4231-13C0-BCE8415AE01C}"/>
                </a:ext>
              </a:extLst>
            </p:cNvPr>
            <p:cNvSpPr/>
            <p:nvPr/>
          </p:nvSpPr>
          <p:spPr bwMode="auto">
            <a:xfrm>
              <a:off x="7875139" y="1416752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7" name="Rectangle 1066">
              <a:extLst>
                <a:ext uri="{FF2B5EF4-FFF2-40B4-BE49-F238E27FC236}">
                  <a16:creationId xmlns:a16="http://schemas.microsoft.com/office/drawing/2014/main" id="{61728B5D-13F9-6529-A316-28F215D53DE1}"/>
                </a:ext>
              </a:extLst>
            </p:cNvPr>
            <p:cNvSpPr/>
            <p:nvPr/>
          </p:nvSpPr>
          <p:spPr bwMode="auto">
            <a:xfrm>
              <a:off x="7915125" y="1416752"/>
              <a:ext cx="108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8" name="Rectangle 1067">
              <a:extLst>
                <a:ext uri="{FF2B5EF4-FFF2-40B4-BE49-F238E27FC236}">
                  <a16:creationId xmlns:a16="http://schemas.microsoft.com/office/drawing/2014/main" id="{724088EE-541F-2355-9B7D-12A64F1D64C8}"/>
                </a:ext>
              </a:extLst>
            </p:cNvPr>
            <p:cNvSpPr/>
            <p:nvPr/>
          </p:nvSpPr>
          <p:spPr bwMode="auto">
            <a:xfrm>
              <a:off x="7835153" y="1457244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9" name="Rectangle 1068">
              <a:extLst>
                <a:ext uri="{FF2B5EF4-FFF2-40B4-BE49-F238E27FC236}">
                  <a16:creationId xmlns:a16="http://schemas.microsoft.com/office/drawing/2014/main" id="{0FE6134D-9BFA-C186-4A39-479C5F41A497}"/>
                </a:ext>
              </a:extLst>
            </p:cNvPr>
            <p:cNvSpPr/>
            <p:nvPr/>
          </p:nvSpPr>
          <p:spPr bwMode="auto">
            <a:xfrm>
              <a:off x="7875139" y="1457244"/>
              <a:ext cx="36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70" name="Rectangle 1069">
              <a:extLst>
                <a:ext uri="{FF2B5EF4-FFF2-40B4-BE49-F238E27FC236}">
                  <a16:creationId xmlns:a16="http://schemas.microsoft.com/office/drawing/2014/main" id="{9E0C8368-3E38-284E-906E-04C27FFA8E10}"/>
                </a:ext>
              </a:extLst>
            </p:cNvPr>
            <p:cNvSpPr/>
            <p:nvPr/>
          </p:nvSpPr>
          <p:spPr bwMode="auto">
            <a:xfrm>
              <a:off x="7915125" y="1457244"/>
              <a:ext cx="108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ZA" sz="2000" err="1">
                <a:solidFill>
                  <a:srgbClr val="000000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071" name="TextBox 1070">
            <a:extLst>
              <a:ext uri="{FF2B5EF4-FFF2-40B4-BE49-F238E27FC236}">
                <a16:creationId xmlns:a16="http://schemas.microsoft.com/office/drawing/2014/main" id="{7524EAA9-08C3-E8E0-DCBE-5DE796E4CA6F}"/>
              </a:ext>
            </a:extLst>
          </p:cNvPr>
          <p:cNvSpPr txBox="1"/>
          <p:nvPr/>
        </p:nvSpPr>
        <p:spPr>
          <a:xfrm>
            <a:off x="6099038" y="2179716"/>
            <a:ext cx="60974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Table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Index</a:t>
            </a:r>
          </a:p>
        </p:txBody>
      </p:sp>
      <p:sp>
        <p:nvSpPr>
          <p:cNvPr id="1072" name="TextBox 1071">
            <a:extLst>
              <a:ext uri="{FF2B5EF4-FFF2-40B4-BE49-F238E27FC236}">
                <a16:creationId xmlns:a16="http://schemas.microsoft.com/office/drawing/2014/main" id="{28B1E417-3C48-FC89-0F01-970B78CDCC36}"/>
              </a:ext>
            </a:extLst>
          </p:cNvPr>
          <p:cNvSpPr txBox="1"/>
          <p:nvPr/>
        </p:nvSpPr>
        <p:spPr>
          <a:xfrm>
            <a:off x="5681185" y="2179738"/>
            <a:ext cx="60974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Column 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Index</a:t>
            </a:r>
          </a:p>
        </p:txBody>
      </p:sp>
      <p:sp>
        <p:nvSpPr>
          <p:cNvPr id="2175" name="TextBox 2174">
            <a:extLst>
              <a:ext uri="{FF2B5EF4-FFF2-40B4-BE49-F238E27FC236}">
                <a16:creationId xmlns:a16="http://schemas.microsoft.com/office/drawing/2014/main" id="{02CD63BE-28E2-1539-47D8-8F6872DFB57A}"/>
              </a:ext>
            </a:extLst>
          </p:cNvPr>
          <p:cNvSpPr txBox="1"/>
          <p:nvPr/>
        </p:nvSpPr>
        <p:spPr>
          <a:xfrm>
            <a:off x="8317294" y="2464109"/>
            <a:ext cx="3847906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>
                <a:solidFill>
                  <a:schemeClr val="bg1"/>
                </a:solidFill>
              </a:rPr>
              <a:t>Positives:</a:t>
            </a:r>
          </a:p>
          <a:p>
            <a:endParaRPr lang="en-US" sz="1000">
              <a:solidFill>
                <a:schemeClr val="bg1"/>
              </a:solidFill>
            </a:endParaRPr>
          </a:p>
          <a:p>
            <a:r>
              <a:rPr lang="en-US" sz="1000">
                <a:solidFill>
                  <a:schemeClr val="bg1"/>
                </a:solidFill>
              </a:rPr>
              <a:t>Suited for large databases with 100s/1000s of tables. </a:t>
            </a:r>
          </a:p>
          <a:p>
            <a:r>
              <a:rPr lang="en-US" sz="1000">
                <a:solidFill>
                  <a:schemeClr val="bg1"/>
                </a:solidFill>
              </a:rPr>
              <a:t>No need to send entire database schema.</a:t>
            </a:r>
          </a:p>
          <a:p>
            <a:r>
              <a:rPr lang="en-US" sz="1000">
                <a:solidFill>
                  <a:schemeClr val="bg1"/>
                </a:solidFill>
              </a:rPr>
              <a:t>Semantic ranker to bring relevant tables and columns at the top.</a:t>
            </a:r>
          </a:p>
          <a:p>
            <a:r>
              <a:rPr lang="en-US" sz="1000">
                <a:solidFill>
                  <a:schemeClr val="bg1"/>
                </a:solidFill>
              </a:rPr>
              <a:t>Control with context</a:t>
            </a:r>
          </a:p>
          <a:p>
            <a:endParaRPr lang="en-US" sz="1000" b="1">
              <a:solidFill>
                <a:schemeClr val="bg1"/>
              </a:solidFill>
            </a:endParaRPr>
          </a:p>
          <a:p>
            <a:r>
              <a:rPr lang="en-US" sz="1000" b="1">
                <a:solidFill>
                  <a:schemeClr val="bg1"/>
                </a:solidFill>
              </a:rPr>
              <a:t>Negatives:</a:t>
            </a:r>
          </a:p>
          <a:p>
            <a:r>
              <a:rPr lang="en-US" sz="1000">
                <a:solidFill>
                  <a:schemeClr val="bg1"/>
                </a:solidFill>
              </a:rPr>
              <a:t>Context collection – tables, descriptions, columns, column descriptions, relationships..</a:t>
            </a:r>
            <a:r>
              <a:rPr lang="en-US" sz="1000" err="1">
                <a:solidFill>
                  <a:schemeClr val="bg1"/>
                </a:solidFill>
              </a:rPr>
              <a:t>etc</a:t>
            </a:r>
            <a:endParaRPr lang="en-US" sz="1000">
              <a:solidFill>
                <a:schemeClr val="bg1"/>
              </a:solidFill>
            </a:endParaRPr>
          </a:p>
          <a:p>
            <a:r>
              <a:rPr lang="en-US" sz="1000">
                <a:solidFill>
                  <a:schemeClr val="bg1"/>
                </a:solidFill>
              </a:rPr>
              <a:t>Dataset evaluation</a:t>
            </a:r>
          </a:p>
          <a:p>
            <a:r>
              <a:rPr lang="en-US" sz="1000">
                <a:solidFill>
                  <a:schemeClr val="bg1"/>
                </a:solidFill>
              </a:rPr>
              <a:t>Might bring unnecessary tables and columns. </a:t>
            </a:r>
          </a:p>
          <a:p>
            <a:endParaRPr lang="en-US" sz="1000">
              <a:solidFill>
                <a:schemeClr val="bg1"/>
              </a:solidFill>
            </a:endParaRPr>
          </a:p>
          <a:p>
            <a:r>
              <a:rPr lang="en-US" sz="1000" b="1">
                <a:solidFill>
                  <a:schemeClr val="bg1"/>
                </a:solidFill>
              </a:rPr>
              <a:t>Possible Improvements:</a:t>
            </a:r>
          </a:p>
          <a:p>
            <a:r>
              <a:rPr lang="en-US" sz="1000">
                <a:solidFill>
                  <a:schemeClr val="bg1"/>
                </a:solidFill>
              </a:rPr>
              <a:t>Self-correction of queries</a:t>
            </a:r>
          </a:p>
          <a:p>
            <a:r>
              <a:rPr lang="en-US" sz="1000">
                <a:solidFill>
                  <a:schemeClr val="bg1"/>
                </a:solidFill>
              </a:rPr>
              <a:t>Few-shot</a:t>
            </a:r>
          </a:p>
          <a:p>
            <a:endParaRPr lang="en-US" sz="100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582354C-2C88-2E7F-7587-163E8E91EE83}"/>
              </a:ext>
            </a:extLst>
          </p:cNvPr>
          <p:cNvGrpSpPr/>
          <p:nvPr/>
        </p:nvGrpSpPr>
        <p:grpSpPr>
          <a:xfrm>
            <a:off x="1651005" y="2537729"/>
            <a:ext cx="6759870" cy="2983029"/>
            <a:chOff x="1651005" y="2537729"/>
            <a:chExt cx="6759870" cy="2983029"/>
          </a:xfrm>
        </p:grpSpPr>
        <p:sp>
          <p:nvSpPr>
            <p:cNvPr id="1086" name="Rectangle: Rounded Corners 1085">
              <a:extLst>
                <a:ext uri="{FF2B5EF4-FFF2-40B4-BE49-F238E27FC236}">
                  <a16:creationId xmlns:a16="http://schemas.microsoft.com/office/drawing/2014/main" id="{2C8E24FA-6126-C97A-394F-74D6107260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auto">
            <a:xfrm>
              <a:off x="1651005" y="3190440"/>
              <a:ext cx="5536330" cy="1246228"/>
            </a:xfrm>
            <a:prstGeom prst="roundRect">
              <a:avLst>
                <a:gd name="adj" fmla="val 3727"/>
              </a:avLst>
            </a:prstGeom>
            <a:solidFill>
              <a:schemeClr val="tx1"/>
            </a:solidFill>
            <a:ln w="6350">
              <a:solidFill>
                <a:schemeClr val="accent1"/>
              </a:solidFill>
              <a:prstDash val="lg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74320" tIns="182880" rIns="274320" bIns="381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r" defTabSz="93244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8661C5"/>
                </a:solidFill>
                <a:effectLst/>
                <a:uLnTx/>
                <a:uFillTx/>
                <a:latin typeface="Segoe UI Variable Display" pitchFamily="2" charset="0"/>
                <a:ea typeface="+mn-ea"/>
                <a:cs typeface="Segoe UI" pitchFamily="34" charset="0"/>
              </a:endParaRPr>
            </a:p>
          </p:txBody>
        </p:sp>
        <p:sp>
          <p:nvSpPr>
            <p:cNvPr id="2079" name="Rectangle: Rounded Corners 2078">
              <a:extLst>
                <a:ext uri="{FF2B5EF4-FFF2-40B4-BE49-F238E27FC236}">
                  <a16:creationId xmlns:a16="http://schemas.microsoft.com/office/drawing/2014/main" id="{127B7FA8-ABEB-3753-3550-6EAD65F09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auto">
            <a:xfrm>
              <a:off x="5625574" y="3386097"/>
              <a:ext cx="1195356" cy="689430"/>
            </a:xfrm>
            <a:prstGeom prst="roundRect">
              <a:avLst>
                <a:gd name="adj" fmla="val 3727"/>
              </a:avLst>
            </a:prstGeom>
            <a:solidFill>
              <a:schemeClr val="tx1"/>
            </a:solidFill>
            <a:ln w="6350">
              <a:solidFill>
                <a:schemeClr val="accent1"/>
              </a:solidFill>
              <a:prstDash val="lg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74320" tIns="182880" rIns="274320" bIns="381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r" defTabSz="93244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8661C5"/>
                </a:solidFill>
                <a:effectLst/>
                <a:uLnTx/>
                <a:uFillTx/>
                <a:latin typeface="Segoe UI Variable Display" pitchFamily="2" charset="0"/>
                <a:ea typeface="+mn-ea"/>
                <a:cs typeface="Segoe UI" pitchFamily="34" charset="0"/>
              </a:endParaRPr>
            </a:p>
          </p:txBody>
        </p:sp>
        <p:pic>
          <p:nvPicPr>
            <p:cNvPr id="2050" name="Picture 2" descr="LangChain Tutorial – How to Build a Custom-Knowledge Chatbot">
              <a:extLst>
                <a:ext uri="{FF2B5EF4-FFF2-40B4-BE49-F238E27FC236}">
                  <a16:creationId xmlns:a16="http://schemas.microsoft.com/office/drawing/2014/main" id="{86AA5828-A1F9-8B78-9335-89629884D6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00860" y="4249278"/>
              <a:ext cx="465900" cy="1424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82" name="Freeform 5">
              <a:extLst>
                <a:ext uri="{FF2B5EF4-FFF2-40B4-BE49-F238E27FC236}">
                  <a16:creationId xmlns:a16="http://schemas.microsoft.com/office/drawing/2014/main" id="{CA99392B-842A-08F6-EDFF-BDD469AB71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/>
          </p:nvSpPr>
          <p:spPr bwMode="auto">
            <a:xfrm>
              <a:off x="7652267" y="3805862"/>
              <a:ext cx="265875" cy="135798"/>
            </a:xfrm>
            <a:custGeom>
              <a:avLst/>
              <a:gdLst>
                <a:gd name="T0" fmla="*/ 117 w 151"/>
                <a:gd name="T1" fmla="*/ 0 h 77"/>
                <a:gd name="T2" fmla="*/ 35 w 151"/>
                <a:gd name="T3" fmla="*/ 0 h 77"/>
                <a:gd name="T4" fmla="*/ 0 w 151"/>
                <a:gd name="T5" fmla="*/ 35 h 77"/>
                <a:gd name="T6" fmla="*/ 0 w 151"/>
                <a:gd name="T7" fmla="*/ 77 h 77"/>
                <a:gd name="T8" fmla="*/ 151 w 151"/>
                <a:gd name="T9" fmla="*/ 77 h 77"/>
                <a:gd name="T10" fmla="*/ 151 w 151"/>
                <a:gd name="T11" fmla="*/ 35 h 77"/>
                <a:gd name="T12" fmla="*/ 117 w 151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77">
                  <a:moveTo>
                    <a:pt x="117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51" y="77"/>
                    <a:pt x="151" y="77"/>
                    <a:pt x="151" y="77"/>
                  </a:cubicBezTo>
                  <a:cubicBezTo>
                    <a:pt x="151" y="35"/>
                    <a:pt x="151" y="35"/>
                    <a:pt x="151" y="35"/>
                  </a:cubicBezTo>
                  <a:cubicBezTo>
                    <a:pt x="151" y="16"/>
                    <a:pt x="13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+mn-cs"/>
              </a:endParaRPr>
            </a:p>
          </p:txBody>
        </p:sp>
        <p:sp>
          <p:nvSpPr>
            <p:cNvPr id="1083" name="Oval 1082">
              <a:extLst>
                <a:ext uri="{FF2B5EF4-FFF2-40B4-BE49-F238E27FC236}">
                  <a16:creationId xmlns:a16="http://schemas.microsoft.com/office/drawing/2014/main" id="{377A4383-AB5B-E34C-0EDD-1A03E16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19451" y="3644334"/>
              <a:ext cx="131508" cy="13007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+mn-cs"/>
              </a:endParaRPr>
            </a:p>
          </p:txBody>
        </p:sp>
        <p:sp>
          <p:nvSpPr>
            <p:cNvPr id="1084" name="Freeform 5">
              <a:extLst>
                <a:ext uri="{FF2B5EF4-FFF2-40B4-BE49-F238E27FC236}">
                  <a16:creationId xmlns:a16="http://schemas.microsoft.com/office/drawing/2014/main" id="{91816F1F-EA23-505A-A132-C762AD148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/>
          </p:nvSpPr>
          <p:spPr bwMode="auto">
            <a:xfrm>
              <a:off x="7856899" y="3742472"/>
              <a:ext cx="265875" cy="135798"/>
            </a:xfrm>
            <a:custGeom>
              <a:avLst/>
              <a:gdLst>
                <a:gd name="T0" fmla="*/ 117 w 151"/>
                <a:gd name="T1" fmla="*/ 0 h 77"/>
                <a:gd name="T2" fmla="*/ 35 w 151"/>
                <a:gd name="T3" fmla="*/ 0 h 77"/>
                <a:gd name="T4" fmla="*/ 0 w 151"/>
                <a:gd name="T5" fmla="*/ 35 h 77"/>
                <a:gd name="T6" fmla="*/ 0 w 151"/>
                <a:gd name="T7" fmla="*/ 77 h 77"/>
                <a:gd name="T8" fmla="*/ 151 w 151"/>
                <a:gd name="T9" fmla="*/ 77 h 77"/>
                <a:gd name="T10" fmla="*/ 151 w 151"/>
                <a:gd name="T11" fmla="*/ 35 h 77"/>
                <a:gd name="T12" fmla="*/ 117 w 151"/>
                <a:gd name="T1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77">
                  <a:moveTo>
                    <a:pt x="117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51" y="77"/>
                    <a:pt x="151" y="77"/>
                    <a:pt x="151" y="77"/>
                  </a:cubicBezTo>
                  <a:cubicBezTo>
                    <a:pt x="151" y="35"/>
                    <a:pt x="151" y="35"/>
                    <a:pt x="151" y="35"/>
                  </a:cubicBezTo>
                  <a:cubicBezTo>
                    <a:pt x="151" y="16"/>
                    <a:pt x="136" y="0"/>
                    <a:pt x="11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+mn-cs"/>
              </a:endParaRPr>
            </a:p>
          </p:txBody>
        </p:sp>
        <p:sp>
          <p:nvSpPr>
            <p:cNvPr id="1085" name="Oval 1084">
              <a:extLst>
                <a:ext uri="{FF2B5EF4-FFF2-40B4-BE49-F238E27FC236}">
                  <a16:creationId xmlns:a16="http://schemas.microsoft.com/office/drawing/2014/main" id="{8B357709-814E-A82B-0B0C-0C6B7FA6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24083" y="3580944"/>
              <a:ext cx="131508" cy="130079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Variable Display"/>
                <a:ea typeface="+mn-ea"/>
                <a:cs typeface="+mn-cs"/>
              </a:endParaRPr>
            </a:p>
          </p:txBody>
        </p:sp>
        <p:sp>
          <p:nvSpPr>
            <p:cNvPr id="2062" name="Rectangle: Rounded Corners 36">
              <a:extLst>
                <a:ext uri="{FF2B5EF4-FFF2-40B4-BE49-F238E27FC236}">
                  <a16:creationId xmlns:a16="http://schemas.microsoft.com/office/drawing/2014/main" id="{6BB0C580-CDDF-301D-B404-70E17BBBC72B}"/>
                </a:ext>
              </a:extLst>
            </p:cNvPr>
            <p:cNvSpPr/>
            <p:nvPr/>
          </p:nvSpPr>
          <p:spPr>
            <a:xfrm>
              <a:off x="5721533" y="3455890"/>
              <a:ext cx="609740" cy="234628"/>
            </a:xfrm>
            <a:prstGeom prst="roundRect">
              <a:avLst>
                <a:gd name="adj" fmla="val 9156"/>
              </a:avLst>
            </a:prstGeom>
            <a:solidFill>
              <a:srgbClr val="2E404B"/>
            </a:solidFill>
            <a:ln>
              <a:noFill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chemeClr val="tx1">
                  <a:alpha val="50000"/>
                </a:scheme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99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9101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4427">
                        <a:srgbClr val="FFFFFF"/>
                      </a:gs>
                      <a:gs pos="61000">
                        <a:srgbClr val="FFFFFF"/>
                      </a:gs>
                    </a:gsLst>
                    <a:path path="circle">
                      <a:fillToRect l="100000" t="100000"/>
                    </a:path>
                  </a:gradFill>
                  <a:effectLst/>
                  <a:uLnTx/>
                  <a:uFillTx/>
                  <a:latin typeface="Segoe UI Semibold"/>
                  <a:ea typeface="+mn-ea"/>
                  <a:cs typeface="Segoe UI" pitchFamily="34" charset="0"/>
                </a:rPr>
                <a:t>N Relevant </a:t>
              </a:r>
            </a:p>
            <a:p>
              <a:pPr marL="0" marR="0" lvl="0" indent="0" algn="ctr" defTabSz="49101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4427">
                        <a:srgbClr val="FFFFFF"/>
                      </a:gs>
                      <a:gs pos="61000">
                        <a:srgbClr val="FFFFFF"/>
                      </a:gs>
                    </a:gsLst>
                    <a:path path="circle">
                      <a:fillToRect l="100000" t="100000"/>
                    </a:path>
                  </a:gradFill>
                  <a:effectLst/>
                  <a:uLnTx/>
                  <a:uFillTx/>
                  <a:latin typeface="Segoe UI Semibold"/>
                  <a:ea typeface="+mn-ea"/>
                  <a:cs typeface="Segoe UI" pitchFamily="34" charset="0"/>
                </a:rPr>
                <a:t>Columns</a:t>
              </a:r>
            </a:p>
          </p:txBody>
        </p:sp>
        <p:sp>
          <p:nvSpPr>
            <p:cNvPr id="2064" name="Rectangle: Rounded Corners 36">
              <a:extLst>
                <a:ext uri="{FF2B5EF4-FFF2-40B4-BE49-F238E27FC236}">
                  <a16:creationId xmlns:a16="http://schemas.microsoft.com/office/drawing/2014/main" id="{2E8F8399-08B9-72C8-BC8E-64E8814D7FEF}"/>
                </a:ext>
              </a:extLst>
            </p:cNvPr>
            <p:cNvSpPr/>
            <p:nvPr/>
          </p:nvSpPr>
          <p:spPr>
            <a:xfrm>
              <a:off x="6127028" y="3752536"/>
              <a:ext cx="609741" cy="234628"/>
            </a:xfrm>
            <a:prstGeom prst="roundRect">
              <a:avLst>
                <a:gd name="adj" fmla="val 9156"/>
              </a:avLst>
            </a:prstGeom>
            <a:solidFill>
              <a:srgbClr val="2E404B"/>
            </a:solidFill>
            <a:ln>
              <a:noFill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chemeClr val="tx1">
                  <a:alpha val="50000"/>
                </a:scheme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99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9101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4427">
                        <a:srgbClr val="FFFFFF"/>
                      </a:gs>
                      <a:gs pos="61000">
                        <a:srgbClr val="FFFFFF"/>
                      </a:gs>
                    </a:gsLst>
                    <a:path path="circle">
                      <a:fillToRect l="100000" t="100000"/>
                    </a:path>
                  </a:gradFill>
                  <a:effectLst/>
                  <a:uLnTx/>
                  <a:uFillTx/>
                  <a:latin typeface="Segoe UI Semibold"/>
                  <a:ea typeface="+mn-ea"/>
                  <a:cs typeface="Segoe UI" pitchFamily="34" charset="0"/>
                </a:rPr>
                <a:t>N Relevant Tables</a:t>
              </a:r>
            </a:p>
          </p:txBody>
        </p:sp>
        <p:sp>
          <p:nvSpPr>
            <p:cNvPr id="2065" name="Rectangle: Rounded Corners 36">
              <a:extLst>
                <a:ext uri="{FF2B5EF4-FFF2-40B4-BE49-F238E27FC236}">
                  <a16:creationId xmlns:a16="http://schemas.microsoft.com/office/drawing/2014/main" id="{00067DEC-5C7E-4254-B690-BBEC50817B2F}"/>
                </a:ext>
              </a:extLst>
            </p:cNvPr>
            <p:cNvSpPr/>
            <p:nvPr/>
          </p:nvSpPr>
          <p:spPr>
            <a:xfrm>
              <a:off x="4639847" y="3456308"/>
              <a:ext cx="825069" cy="555642"/>
            </a:xfrm>
            <a:prstGeom prst="roundRect">
              <a:avLst>
                <a:gd name="adj" fmla="val 9156"/>
              </a:avLst>
            </a:prstGeom>
            <a:solidFill>
              <a:srgbClr val="2E404B"/>
            </a:solidFill>
            <a:ln>
              <a:noFill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chemeClr val="tx1">
                  <a:alpha val="50000"/>
                </a:scheme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99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9101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4427">
                        <a:srgbClr val="FFFFFF"/>
                      </a:gs>
                      <a:gs pos="61000">
                        <a:srgbClr val="FFFFFF"/>
                      </a:gs>
                    </a:gsLst>
                    <a:path path="circle">
                      <a:fillToRect l="100000" t="100000"/>
                    </a:path>
                  </a:gradFill>
                  <a:effectLst/>
                  <a:uLnTx/>
                  <a:uFillTx/>
                  <a:latin typeface="Segoe UI Semibold"/>
                  <a:ea typeface="+mn-ea"/>
                  <a:cs typeface="Segoe UI" pitchFamily="34" charset="0"/>
                </a:rPr>
                <a:t>Filtered tables &amp; columns filters</a:t>
              </a:r>
            </a:p>
          </p:txBody>
        </p:sp>
        <p:cxnSp>
          <p:nvCxnSpPr>
            <p:cNvPr id="2070" name="Straight Arrow Connector 2069">
              <a:extLst>
                <a:ext uri="{FF2B5EF4-FFF2-40B4-BE49-F238E27FC236}">
                  <a16:creationId xmlns:a16="http://schemas.microsoft.com/office/drawing/2014/main" id="{53C5964F-8DCF-4BD2-4852-CC9C10296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062" idx="0"/>
              <a:endCxn id="1044" idx="2"/>
            </p:cNvCxnSpPr>
            <p:nvPr/>
          </p:nvCxnSpPr>
          <p:spPr>
            <a:xfrm flipV="1">
              <a:off x="6026403" y="2555729"/>
              <a:ext cx="3203" cy="900161"/>
            </a:xfrm>
            <a:prstGeom prst="straightConnector1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none" w="lg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3" name="Straight Arrow Connector 2072">
              <a:extLst>
                <a:ext uri="{FF2B5EF4-FFF2-40B4-BE49-F238E27FC236}">
                  <a16:creationId xmlns:a16="http://schemas.microsoft.com/office/drawing/2014/main" id="{5E5FC0BF-F069-BF99-8CD9-BFF01BD60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72449" y="2537729"/>
              <a:ext cx="16027" cy="1179340"/>
            </a:xfrm>
            <a:prstGeom prst="straightConnector1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none" w="lg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0" name="Rectangle: Rounded Corners 2079">
              <a:extLst>
                <a:ext uri="{FF2B5EF4-FFF2-40B4-BE49-F238E27FC236}">
                  <a16:creationId xmlns:a16="http://schemas.microsoft.com/office/drawing/2014/main" id="{3A9A53EF-B296-EAF9-7055-08C2E7C3C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auto">
            <a:xfrm>
              <a:off x="3677621" y="4802300"/>
              <a:ext cx="825070" cy="718458"/>
            </a:xfrm>
            <a:prstGeom prst="roundRect">
              <a:avLst>
                <a:gd name="adj" fmla="val 3727"/>
              </a:avLst>
            </a:prstGeom>
            <a:solidFill>
              <a:schemeClr val="tx1"/>
            </a:solidFill>
            <a:ln w="6350">
              <a:solidFill>
                <a:schemeClr val="accent1"/>
              </a:solidFill>
              <a:prstDash val="lgDash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74320" tIns="182880" rIns="274320" bIns="381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r" defTabSz="93244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8661C5"/>
                </a:solidFill>
                <a:effectLst/>
                <a:uLnTx/>
                <a:uFillTx/>
                <a:latin typeface="Segoe UI Variable Display" pitchFamily="2" charset="0"/>
                <a:ea typeface="+mn-ea"/>
                <a:cs typeface="Segoe UI" pitchFamily="34" charset="0"/>
              </a:endParaRPr>
            </a:p>
          </p:txBody>
        </p:sp>
        <p:pic>
          <p:nvPicPr>
            <p:cNvPr id="2081" name="Picture 2">
              <a:extLst>
                <a:ext uri="{FF2B5EF4-FFF2-40B4-BE49-F238E27FC236}">
                  <a16:creationId xmlns:a16="http://schemas.microsoft.com/office/drawing/2014/main" id="{4E551FEF-FC47-7C4B-9E6C-2AC1B99B52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21820" y="4876013"/>
              <a:ext cx="344583" cy="3012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82" name="TextBox 127">
              <a:extLst>
                <a:ext uri="{FF2B5EF4-FFF2-40B4-BE49-F238E27FC236}">
                  <a16:creationId xmlns:a16="http://schemas.microsoft.com/office/drawing/2014/main" id="{3E6CB9E2-4D99-239B-F363-340692E5790E}"/>
                </a:ext>
              </a:extLst>
            </p:cNvPr>
            <p:cNvSpPr txBox="1"/>
            <p:nvPr/>
          </p:nvSpPr>
          <p:spPr>
            <a:xfrm>
              <a:off x="3735255" y="5189107"/>
              <a:ext cx="703371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Azure OpenAI</a:t>
              </a:r>
            </a:p>
          </p:txBody>
        </p:sp>
        <p:sp>
          <p:nvSpPr>
            <p:cNvPr id="2083" name="TextBox 2082">
              <a:extLst>
                <a:ext uri="{FF2B5EF4-FFF2-40B4-BE49-F238E27FC236}">
                  <a16:creationId xmlns:a16="http://schemas.microsoft.com/office/drawing/2014/main" id="{71099857-77A5-7615-F3EE-8BA25D39921C}"/>
                </a:ext>
              </a:extLst>
            </p:cNvPr>
            <p:cNvSpPr txBox="1"/>
            <p:nvPr/>
          </p:nvSpPr>
          <p:spPr>
            <a:xfrm>
              <a:off x="3524294" y="5294325"/>
              <a:ext cx="1101538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GPT-4-32k</a:t>
              </a:r>
            </a:p>
          </p:txBody>
        </p:sp>
        <p:sp>
          <p:nvSpPr>
            <p:cNvPr id="2084" name="Rectangle: Rounded Corners 36">
              <a:extLst>
                <a:ext uri="{FF2B5EF4-FFF2-40B4-BE49-F238E27FC236}">
                  <a16:creationId xmlns:a16="http://schemas.microsoft.com/office/drawing/2014/main" id="{0E0C6D87-D54F-11E4-6EB8-EA5C6679A258}"/>
                </a:ext>
              </a:extLst>
            </p:cNvPr>
            <p:cNvSpPr/>
            <p:nvPr/>
          </p:nvSpPr>
          <p:spPr>
            <a:xfrm>
              <a:off x="3688400" y="3450371"/>
              <a:ext cx="825069" cy="555642"/>
            </a:xfrm>
            <a:prstGeom prst="roundRect">
              <a:avLst>
                <a:gd name="adj" fmla="val 9156"/>
              </a:avLst>
            </a:prstGeom>
            <a:solidFill>
              <a:srgbClr val="2E404B"/>
            </a:solidFill>
            <a:ln>
              <a:noFill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chemeClr val="tx1">
                  <a:alpha val="50000"/>
                </a:scheme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99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9101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4427">
                        <a:srgbClr val="FFFFFF"/>
                      </a:gs>
                      <a:gs pos="61000">
                        <a:srgbClr val="FFFFFF"/>
                      </a:gs>
                    </a:gsLst>
                    <a:path path="circle">
                      <a:fillToRect l="100000" t="100000"/>
                    </a:path>
                  </a:gradFill>
                  <a:effectLst/>
                  <a:uLnTx/>
                  <a:uFillTx/>
                  <a:latin typeface="Segoe UI Semibold"/>
                  <a:ea typeface="+mn-ea"/>
                  <a:cs typeface="Segoe UI" pitchFamily="34" charset="0"/>
                </a:rPr>
                <a:t>SQL query build</a:t>
              </a:r>
            </a:p>
          </p:txBody>
        </p:sp>
        <p:cxnSp>
          <p:nvCxnSpPr>
            <p:cNvPr id="2085" name="Straight Arrow Connector 2084">
              <a:extLst>
                <a:ext uri="{FF2B5EF4-FFF2-40B4-BE49-F238E27FC236}">
                  <a16:creationId xmlns:a16="http://schemas.microsoft.com/office/drawing/2014/main" id="{74386487-DD7F-E6C6-74D9-475EC320C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084" idx="2"/>
              <a:endCxn id="2080" idx="0"/>
            </p:cNvCxnSpPr>
            <p:nvPr/>
          </p:nvCxnSpPr>
          <p:spPr>
            <a:xfrm flipH="1">
              <a:off x="4090156" y="4006013"/>
              <a:ext cx="10779" cy="796287"/>
            </a:xfrm>
            <a:prstGeom prst="straightConnector1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triangle" w="sm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8" name="Rectangle: Rounded Corners 36">
              <a:extLst>
                <a:ext uri="{FF2B5EF4-FFF2-40B4-BE49-F238E27FC236}">
                  <a16:creationId xmlns:a16="http://schemas.microsoft.com/office/drawing/2014/main" id="{2BFA3AD4-9EE1-73CD-4344-D98B3B9F5873}"/>
                </a:ext>
              </a:extLst>
            </p:cNvPr>
            <p:cNvSpPr/>
            <p:nvPr/>
          </p:nvSpPr>
          <p:spPr>
            <a:xfrm>
              <a:off x="2736954" y="3450371"/>
              <a:ext cx="825069" cy="555642"/>
            </a:xfrm>
            <a:prstGeom prst="roundRect">
              <a:avLst>
                <a:gd name="adj" fmla="val 9156"/>
              </a:avLst>
            </a:prstGeom>
            <a:solidFill>
              <a:srgbClr val="2E404B"/>
            </a:solidFill>
            <a:ln>
              <a:noFill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chemeClr val="tx1">
                  <a:alpha val="50000"/>
                </a:scheme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99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9101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4427">
                        <a:srgbClr val="FFFFFF"/>
                      </a:gs>
                      <a:gs pos="61000">
                        <a:srgbClr val="FFFFFF"/>
                      </a:gs>
                    </a:gsLst>
                    <a:path path="circle">
                      <a:fillToRect l="100000" t="100000"/>
                    </a:path>
                  </a:gradFill>
                  <a:effectLst/>
                  <a:uLnTx/>
                  <a:uFillTx/>
                  <a:latin typeface="Segoe UI Semibold"/>
                  <a:ea typeface="+mn-ea"/>
                  <a:cs typeface="Segoe UI" pitchFamily="34" charset="0"/>
                </a:rPr>
                <a:t>Execute query</a:t>
              </a:r>
            </a:p>
          </p:txBody>
        </p:sp>
        <p:sp>
          <p:nvSpPr>
            <p:cNvPr id="2089" name="Rectangle: Rounded Corners 36">
              <a:extLst>
                <a:ext uri="{FF2B5EF4-FFF2-40B4-BE49-F238E27FC236}">
                  <a16:creationId xmlns:a16="http://schemas.microsoft.com/office/drawing/2014/main" id="{5DA4E601-7194-2BA0-7C88-57057678457C}"/>
                </a:ext>
              </a:extLst>
            </p:cNvPr>
            <p:cNvSpPr/>
            <p:nvPr/>
          </p:nvSpPr>
          <p:spPr>
            <a:xfrm>
              <a:off x="1773007" y="3466947"/>
              <a:ext cx="825069" cy="535185"/>
            </a:xfrm>
            <a:prstGeom prst="roundRect">
              <a:avLst>
                <a:gd name="adj" fmla="val 9156"/>
              </a:avLst>
            </a:prstGeom>
            <a:solidFill>
              <a:srgbClr val="2E404B"/>
            </a:solidFill>
            <a:ln>
              <a:noFill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chemeClr val="tx1">
                  <a:alpha val="50000"/>
                </a:scheme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99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491019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24427">
                        <a:srgbClr val="FFFFFF"/>
                      </a:gs>
                      <a:gs pos="61000">
                        <a:srgbClr val="FFFFFF"/>
                      </a:gs>
                    </a:gsLst>
                    <a:path path="circle">
                      <a:fillToRect l="100000" t="100000"/>
                    </a:path>
                  </a:gradFill>
                  <a:effectLst/>
                  <a:uLnTx/>
                  <a:uFillTx/>
                  <a:latin typeface="Segoe UI Semibold"/>
                  <a:ea typeface="+mn-ea"/>
                  <a:cs typeface="Segoe UI" pitchFamily="34" charset="0"/>
                </a:rPr>
                <a:t>Prepare answer in natural language</a:t>
              </a:r>
            </a:p>
          </p:txBody>
        </p:sp>
        <p:cxnSp>
          <p:nvCxnSpPr>
            <p:cNvPr id="2103" name="Connector: Elbow 2102">
              <a:extLst>
                <a:ext uri="{FF2B5EF4-FFF2-40B4-BE49-F238E27FC236}">
                  <a16:creationId xmlns:a16="http://schemas.microsoft.com/office/drawing/2014/main" id="{E98393BC-958F-2A09-ABCC-3E183F489C94}"/>
                </a:ext>
              </a:extLst>
            </p:cNvPr>
            <p:cNvCxnSpPr>
              <a:cxnSpLocks/>
              <a:stCxn id="2089" idx="2"/>
              <a:endCxn id="2080" idx="1"/>
            </p:cNvCxnSpPr>
            <p:nvPr/>
          </p:nvCxnSpPr>
          <p:spPr>
            <a:xfrm rot="16200000" flipH="1">
              <a:off x="2351883" y="3835790"/>
              <a:ext cx="1159397" cy="1492079"/>
            </a:xfrm>
            <a:prstGeom prst="bentConnector2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triangle" w="sm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4" name="Connector: Elbow 2103">
              <a:extLst>
                <a:ext uri="{FF2B5EF4-FFF2-40B4-BE49-F238E27FC236}">
                  <a16:creationId xmlns:a16="http://schemas.microsoft.com/office/drawing/2014/main" id="{44792182-6567-9A3B-A149-B0025D5D6310}"/>
                </a:ext>
              </a:extLst>
            </p:cNvPr>
            <p:cNvCxnSpPr>
              <a:cxnSpLocks/>
              <a:stCxn id="2089" idx="0"/>
              <a:endCxn id="1083" idx="0"/>
            </p:cNvCxnSpPr>
            <p:nvPr/>
          </p:nvCxnSpPr>
          <p:spPr>
            <a:xfrm rot="16200000" flipH="1">
              <a:off x="4896679" y="755809"/>
              <a:ext cx="177387" cy="5599663"/>
            </a:xfrm>
            <a:prstGeom prst="bentConnector3">
              <a:avLst>
                <a:gd name="adj1" fmla="val -331382"/>
              </a:avLst>
            </a:prstGeom>
            <a:ln w="6350">
              <a:solidFill>
                <a:schemeClr val="bg1">
                  <a:lumMod val="75000"/>
                </a:schemeClr>
              </a:solidFill>
              <a:headEnd type="none" w="lg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9" name="Straight Arrow Connector 2118">
              <a:extLst>
                <a:ext uri="{FF2B5EF4-FFF2-40B4-BE49-F238E27FC236}">
                  <a16:creationId xmlns:a16="http://schemas.microsoft.com/office/drawing/2014/main" id="{78E761F3-3BD9-A5B4-B091-E5CE28F61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2065" idx="3"/>
            </p:cNvCxnSpPr>
            <p:nvPr/>
          </p:nvCxnSpPr>
          <p:spPr>
            <a:xfrm flipH="1">
              <a:off x="5464916" y="3734129"/>
              <a:ext cx="154718" cy="0"/>
            </a:xfrm>
            <a:prstGeom prst="straightConnector1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none" w="lg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4" name="Straight Arrow Connector 2153">
              <a:extLst>
                <a:ext uri="{FF2B5EF4-FFF2-40B4-BE49-F238E27FC236}">
                  <a16:creationId xmlns:a16="http://schemas.microsoft.com/office/drawing/2014/main" id="{874B7B1A-8E12-502C-311F-A71BC7F9BE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13469" y="3734129"/>
              <a:ext cx="154718" cy="0"/>
            </a:xfrm>
            <a:prstGeom prst="straightConnector1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none" w="lg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5" name="Straight Arrow Connector 2154">
              <a:extLst>
                <a:ext uri="{FF2B5EF4-FFF2-40B4-BE49-F238E27FC236}">
                  <a16:creationId xmlns:a16="http://schemas.microsoft.com/office/drawing/2014/main" id="{5B5FA645-75D4-E15B-1F6A-3427E9EDD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58334" y="3749338"/>
              <a:ext cx="154718" cy="0"/>
            </a:xfrm>
            <a:prstGeom prst="straightConnector1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none" w="lg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6" name="Straight Arrow Connector 2155">
              <a:extLst>
                <a:ext uri="{FF2B5EF4-FFF2-40B4-BE49-F238E27FC236}">
                  <a16:creationId xmlns:a16="http://schemas.microsoft.com/office/drawing/2014/main" id="{3B8D151D-8E69-B3C9-8225-1B9DB9BBDB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89546" y="3738086"/>
              <a:ext cx="154718" cy="0"/>
            </a:xfrm>
            <a:prstGeom prst="straightConnector1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none" w="lg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0" name="Straight Arrow Connector 2159">
              <a:extLst>
                <a:ext uri="{FF2B5EF4-FFF2-40B4-BE49-F238E27FC236}">
                  <a16:creationId xmlns:a16="http://schemas.microsoft.com/office/drawing/2014/main" id="{E6BC231D-DEEF-00C8-BA02-FFA181756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endCxn id="1086" idx="3"/>
            </p:cNvCxnSpPr>
            <p:nvPr/>
          </p:nvCxnSpPr>
          <p:spPr>
            <a:xfrm flipH="1">
              <a:off x="7187335" y="3805862"/>
              <a:ext cx="438851" cy="7692"/>
            </a:xfrm>
            <a:prstGeom prst="straightConnector1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none" w="lg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5" name="TextBox 2164">
              <a:extLst>
                <a:ext uri="{FF2B5EF4-FFF2-40B4-BE49-F238E27FC236}">
                  <a16:creationId xmlns:a16="http://schemas.microsoft.com/office/drawing/2014/main" id="{6EB69E6F-E2BD-0FA6-0564-8A71623E30E8}"/>
                </a:ext>
              </a:extLst>
            </p:cNvPr>
            <p:cNvSpPr txBox="1"/>
            <p:nvPr/>
          </p:nvSpPr>
          <p:spPr>
            <a:xfrm>
              <a:off x="7309337" y="3930247"/>
              <a:ext cx="1101538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User</a:t>
              </a:r>
            </a:p>
          </p:txBody>
        </p:sp>
        <p:pic>
          <p:nvPicPr>
            <p:cNvPr id="2166" name="Graphic 104">
              <a:extLst>
                <a:ext uri="{FF2B5EF4-FFF2-40B4-BE49-F238E27FC236}">
                  <a16:creationId xmlns:a16="http://schemas.microsoft.com/office/drawing/2014/main" id="{EE0A9C05-A6FD-194E-D68B-0A650A5AC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943269" y="4636636"/>
              <a:ext cx="421508" cy="421510"/>
            </a:xfrm>
            <a:prstGeom prst="rect">
              <a:avLst/>
            </a:prstGeom>
          </p:spPr>
        </p:pic>
        <p:cxnSp>
          <p:nvCxnSpPr>
            <p:cNvPr id="2167" name="Straight Arrow Connector 2166">
              <a:extLst>
                <a:ext uri="{FF2B5EF4-FFF2-40B4-BE49-F238E27FC236}">
                  <a16:creationId xmlns:a16="http://schemas.microsoft.com/office/drawing/2014/main" id="{7049736B-ED8C-0603-BA98-1AB7224FB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  <a:stCxn id="2088" idx="2"/>
              <a:endCxn id="2166" idx="0"/>
            </p:cNvCxnSpPr>
            <p:nvPr/>
          </p:nvCxnSpPr>
          <p:spPr>
            <a:xfrm>
              <a:off x="3149489" y="4006013"/>
              <a:ext cx="4534" cy="630623"/>
            </a:xfrm>
            <a:prstGeom prst="straightConnector1">
              <a:avLst/>
            </a:prstGeom>
            <a:ln w="6350">
              <a:solidFill>
                <a:schemeClr val="bg1">
                  <a:lumMod val="75000"/>
                </a:schemeClr>
              </a:solidFill>
              <a:headEnd type="triangle" w="sm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Flowchart: Connector 1">
              <a:extLst>
                <a:ext uri="{FF2B5EF4-FFF2-40B4-BE49-F238E27FC236}">
                  <a16:creationId xmlns:a16="http://schemas.microsoft.com/office/drawing/2014/main" id="{AB63A5BA-8E31-734E-E936-42A05C1695A3}"/>
                </a:ext>
              </a:extLst>
            </p:cNvPr>
            <p:cNvSpPr/>
            <p:nvPr/>
          </p:nvSpPr>
          <p:spPr bwMode="auto">
            <a:xfrm>
              <a:off x="7348961" y="3617520"/>
              <a:ext cx="149629" cy="1512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ZA" sz="800" b="1">
                  <a:solidFill>
                    <a:srgbClr val="000000"/>
                  </a:solidFill>
                  <a:ea typeface="Segoe UI" pitchFamily="34" charset="0"/>
                  <a:cs typeface="Segoe UI" pitchFamily="34" charset="0"/>
                </a:rPr>
                <a:t>1</a:t>
              </a:r>
            </a:p>
          </p:txBody>
        </p:sp>
        <p:sp>
          <p:nvSpPr>
            <p:cNvPr id="3" name="Flowchart: Connector 2">
              <a:extLst>
                <a:ext uri="{FF2B5EF4-FFF2-40B4-BE49-F238E27FC236}">
                  <a16:creationId xmlns:a16="http://schemas.microsoft.com/office/drawing/2014/main" id="{731DA135-79D7-EC52-0A55-3402E08D16CD}"/>
                </a:ext>
              </a:extLst>
            </p:cNvPr>
            <p:cNvSpPr/>
            <p:nvPr/>
          </p:nvSpPr>
          <p:spPr bwMode="auto">
            <a:xfrm>
              <a:off x="6410588" y="2924358"/>
              <a:ext cx="149629" cy="1512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ZA" sz="800" b="1">
                  <a:solidFill>
                    <a:srgbClr val="000000"/>
                  </a:solidFill>
                  <a:ea typeface="Segoe UI" pitchFamily="34" charset="0"/>
                  <a:cs typeface="Segoe UI" pitchFamily="34" charset="0"/>
                </a:rPr>
                <a:t>2</a:t>
              </a:r>
            </a:p>
          </p:txBody>
        </p:sp>
        <p:sp>
          <p:nvSpPr>
            <p:cNvPr id="4" name="Flowchart: Connector 3">
              <a:extLst>
                <a:ext uri="{FF2B5EF4-FFF2-40B4-BE49-F238E27FC236}">
                  <a16:creationId xmlns:a16="http://schemas.microsoft.com/office/drawing/2014/main" id="{651894C0-DB8D-3C5F-D51F-A4945649900E}"/>
                </a:ext>
              </a:extLst>
            </p:cNvPr>
            <p:cNvSpPr/>
            <p:nvPr/>
          </p:nvSpPr>
          <p:spPr bwMode="auto">
            <a:xfrm>
              <a:off x="5849382" y="2924358"/>
              <a:ext cx="149629" cy="1512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ZA" sz="800" b="1">
                  <a:solidFill>
                    <a:srgbClr val="000000"/>
                  </a:solidFill>
                  <a:ea typeface="Segoe UI" pitchFamily="34" charset="0"/>
                  <a:cs typeface="Segoe UI" pitchFamily="34" charset="0"/>
                </a:rPr>
                <a:t>3</a:t>
              </a:r>
            </a:p>
          </p:txBody>
        </p:sp>
        <p:sp>
          <p:nvSpPr>
            <p:cNvPr id="6" name="Flowchart: Connector 5">
              <a:extLst>
                <a:ext uri="{FF2B5EF4-FFF2-40B4-BE49-F238E27FC236}">
                  <a16:creationId xmlns:a16="http://schemas.microsoft.com/office/drawing/2014/main" id="{E2530B73-8240-19EC-7835-077C2A8A802D}"/>
                </a:ext>
              </a:extLst>
            </p:cNvPr>
            <p:cNvSpPr/>
            <p:nvPr/>
          </p:nvSpPr>
          <p:spPr bwMode="auto">
            <a:xfrm>
              <a:off x="4956010" y="3254969"/>
              <a:ext cx="149629" cy="1512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ZA" sz="800" b="1">
                  <a:solidFill>
                    <a:srgbClr val="000000"/>
                  </a:solidFill>
                  <a:ea typeface="Segoe UI" pitchFamily="34" charset="0"/>
                  <a:cs typeface="Segoe UI" pitchFamily="34" charset="0"/>
                </a:rPr>
                <a:t>4</a:t>
              </a:r>
            </a:p>
          </p:txBody>
        </p:sp>
        <p:sp>
          <p:nvSpPr>
            <p:cNvPr id="7" name="Flowchart: Connector 6">
              <a:extLst>
                <a:ext uri="{FF2B5EF4-FFF2-40B4-BE49-F238E27FC236}">
                  <a16:creationId xmlns:a16="http://schemas.microsoft.com/office/drawing/2014/main" id="{B1D79370-0859-19F9-BEE3-298B6817DBBB}"/>
                </a:ext>
              </a:extLst>
            </p:cNvPr>
            <p:cNvSpPr/>
            <p:nvPr/>
          </p:nvSpPr>
          <p:spPr bwMode="auto">
            <a:xfrm>
              <a:off x="4026119" y="3254969"/>
              <a:ext cx="149629" cy="1512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ZA" sz="800" b="1">
                  <a:solidFill>
                    <a:srgbClr val="000000"/>
                  </a:solidFill>
                  <a:ea typeface="Segoe UI" pitchFamily="34" charset="0"/>
                  <a:cs typeface="Segoe UI" pitchFamily="34" charset="0"/>
                </a:rPr>
                <a:t>5</a:t>
              </a:r>
            </a:p>
          </p:txBody>
        </p:sp>
        <p:sp>
          <p:nvSpPr>
            <p:cNvPr id="8" name="Flowchart: Connector 7">
              <a:extLst>
                <a:ext uri="{FF2B5EF4-FFF2-40B4-BE49-F238E27FC236}">
                  <a16:creationId xmlns:a16="http://schemas.microsoft.com/office/drawing/2014/main" id="{2FD9860B-92B1-62EC-C595-DF1836C1D740}"/>
                </a:ext>
              </a:extLst>
            </p:cNvPr>
            <p:cNvSpPr/>
            <p:nvPr/>
          </p:nvSpPr>
          <p:spPr bwMode="auto">
            <a:xfrm>
              <a:off x="3076701" y="3254969"/>
              <a:ext cx="149629" cy="1512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ZA" sz="800" b="1">
                  <a:solidFill>
                    <a:srgbClr val="000000"/>
                  </a:solidFill>
                  <a:ea typeface="Segoe UI" pitchFamily="34" charset="0"/>
                  <a:cs typeface="Segoe UI" pitchFamily="34" charset="0"/>
                </a:rPr>
                <a:t>6</a:t>
              </a:r>
            </a:p>
          </p:txBody>
        </p:sp>
        <p:sp>
          <p:nvSpPr>
            <p:cNvPr id="9" name="Flowchart: Connector 8">
              <a:extLst>
                <a:ext uri="{FF2B5EF4-FFF2-40B4-BE49-F238E27FC236}">
                  <a16:creationId xmlns:a16="http://schemas.microsoft.com/office/drawing/2014/main" id="{F00B92C8-18D3-BB80-A434-E4AA230E09E0}"/>
                </a:ext>
              </a:extLst>
            </p:cNvPr>
            <p:cNvSpPr/>
            <p:nvPr/>
          </p:nvSpPr>
          <p:spPr bwMode="auto">
            <a:xfrm>
              <a:off x="2122652" y="3254969"/>
              <a:ext cx="149629" cy="151200"/>
            </a:xfrm>
            <a:prstGeom prst="flowChartConnector">
              <a:avLst/>
            </a:prstGeom>
            <a:solidFill>
              <a:schemeClr val="tx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ZA" sz="800" b="1">
                  <a:solidFill>
                    <a:srgbClr val="000000"/>
                  </a:solidFill>
                  <a:ea typeface="Segoe UI" pitchFamily="34" charset="0"/>
                  <a:cs typeface="Segoe UI" pitchFamily="34" charset="0"/>
                </a:rPr>
                <a:t>7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8D586EE-E420-7F43-2A6E-1D3BEFE58F2C}"/>
              </a:ext>
            </a:extLst>
          </p:cNvPr>
          <p:cNvCxnSpPr>
            <a:cxnSpLocks/>
          </p:cNvCxnSpPr>
          <p:nvPr/>
        </p:nvCxnSpPr>
        <p:spPr>
          <a:xfrm>
            <a:off x="1171874" y="2162821"/>
            <a:ext cx="360000" cy="0"/>
          </a:xfrm>
          <a:prstGeom prst="straightConnector1">
            <a:avLst/>
          </a:prstGeom>
          <a:ln w="6350">
            <a:solidFill>
              <a:schemeClr val="bg1">
                <a:lumMod val="75000"/>
              </a:schemeClr>
            </a:solidFill>
            <a:headEnd type="none" w="lg" len="med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226870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9513D12-7128-6025-B7AB-650C8CAE384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86498" y="516891"/>
            <a:ext cx="11023600" cy="51276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742" rtl="0" eaLnBrk="1" fontAlgn="auto" latinLnBrk="0" hangingPunct="1">
              <a:lnSpc>
                <a:spcPts val="4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CA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Variable Display Semibold" pitchFamily="2" charset="0"/>
                <a:ea typeface="+mn-ea"/>
                <a:cs typeface="Segoe UI Semibold 8" panose="020B0502040204020203" pitchFamily="34" charset="0"/>
              </a:rPr>
              <a:t>Pattern 4: Fine-tuning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A3FCFD-F7E4-8447-5E22-3375ADE2FD02}"/>
              </a:ext>
            </a:extLst>
          </p:cNvPr>
          <p:cNvSpPr txBox="1"/>
          <p:nvPr/>
        </p:nvSpPr>
        <p:spPr>
          <a:xfrm>
            <a:off x="639392" y="2500711"/>
            <a:ext cx="379301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2: Model fine-tuning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High accuracy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It will be expensive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bg1"/>
                </a:solidFill>
              </a:rPr>
              <a:t>Needs a lot of training data, validation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9AA490-4AC9-01DF-03B5-E69D7819D2D4}"/>
              </a:ext>
            </a:extLst>
          </p:cNvPr>
          <p:cNvSpPr txBox="1"/>
          <p:nvPr/>
        </p:nvSpPr>
        <p:spPr>
          <a:xfrm>
            <a:off x="686498" y="1688897"/>
            <a:ext cx="472093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>
                <a:solidFill>
                  <a:schemeClr val="bg1"/>
                </a:solidFill>
              </a:rPr>
              <a:t>1: Improve current methods</a:t>
            </a:r>
            <a:endParaRPr lang="en-US" sz="100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/>
                </a:solidFill>
              </a:rPr>
              <a:t>Focus on optimizing semantic search and prompt engineering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/>
                </a:solidFill>
              </a:rPr>
              <a:t>Test, evaluate, test, evaluate…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/>
                </a:solidFill>
              </a:rPr>
              <a:t>Consider self correction methods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5F9C44-D07D-3018-70BC-1C66EE1D803B}"/>
              </a:ext>
            </a:extLst>
          </p:cNvPr>
          <p:cNvSpPr txBox="1"/>
          <p:nvPr/>
        </p:nvSpPr>
        <p:spPr>
          <a:xfrm>
            <a:off x="610297" y="3312525"/>
            <a:ext cx="57863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>
                <a:solidFill>
                  <a:schemeClr val="bg1"/>
                </a:solidFill>
              </a:rPr>
              <a:t>3. Observations</a:t>
            </a:r>
            <a:endParaRPr lang="en-US" sz="100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/>
                </a:solidFill>
              </a:rPr>
              <a:t>RAG should be the choice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>
                <a:solidFill>
                  <a:schemeClr val="bg1"/>
                </a:solidFill>
              </a:rPr>
              <a:t>RAG with tables metadata, columns metadata + examples + few-shot might improve results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err="1">
                <a:solidFill>
                  <a:schemeClr val="bg1"/>
                </a:solidFill>
              </a:rPr>
              <a:t>Langchain</a:t>
            </a:r>
            <a:r>
              <a:rPr lang="en-US" sz="1000">
                <a:solidFill>
                  <a:schemeClr val="bg1"/>
                </a:solidFill>
              </a:rPr>
              <a:t> Agents to improve further???</a:t>
            </a:r>
          </a:p>
        </p:txBody>
      </p:sp>
    </p:spTree>
    <p:extLst>
      <p:ext uri="{BB962C8B-B14F-4D97-AF65-F5344CB8AC3E}">
        <p14:creationId xmlns:p14="http://schemas.microsoft.com/office/powerpoint/2010/main" val="73357604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7">
            <a:extLst>
              <a:ext uri="{FF2B5EF4-FFF2-40B4-BE49-F238E27FC236}">
                <a16:creationId xmlns:a16="http://schemas.microsoft.com/office/drawing/2014/main" id="{EBCAC18B-FB02-AF29-F42C-71C0421C3F60}"/>
              </a:ext>
            </a:extLst>
          </p:cNvPr>
          <p:cNvSpPr txBox="1">
            <a:spLocks/>
          </p:cNvSpPr>
          <p:nvPr/>
        </p:nvSpPr>
        <p:spPr>
          <a:xfrm>
            <a:off x="686498" y="516891"/>
            <a:ext cx="11023600" cy="51276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lnSpc>
                <a:spcPts val="4000"/>
              </a:lnSpc>
              <a:spcBef>
                <a:spcPct val="20000"/>
              </a:spcBef>
              <a:buSzPct val="90000"/>
              <a:buFont typeface="Wingdings" panose="05000000000000000000" pitchFamily="2" charset="2"/>
              <a:buNone/>
              <a:defRPr/>
            </a:pPr>
            <a:r>
              <a:rPr lang="en-CA" sz="4000" b="1" spc="0" dirty="0">
                <a:ln>
                  <a:noFill/>
                </a:ln>
                <a:solidFill>
                  <a:schemeClr val="bg1"/>
                </a:solidFill>
                <a:latin typeface="Segoe UI Variable Display Semibold" pitchFamily="2" charset="0"/>
                <a:cs typeface="Segoe UI Semibold 8" panose="020B0502040204020203" pitchFamily="34" charset="0"/>
              </a:rPr>
              <a:t>Pattern 5: Agentic AI ….(in progress)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7CABA3-8AA7-F6C5-8B5A-7E1A7F49C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01" y="1233054"/>
            <a:ext cx="2881617" cy="55141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86C70D-93BA-8801-5F50-435E8F9E547B}"/>
              </a:ext>
            </a:extLst>
          </p:cNvPr>
          <p:cNvSpPr txBox="1"/>
          <p:nvPr/>
        </p:nvSpPr>
        <p:spPr>
          <a:xfrm>
            <a:off x="5966691" y="2875002"/>
            <a:ext cx="379301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Work In progress (2 patterns)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bg1"/>
                </a:solidFill>
              </a:rPr>
              <a:t>Do the whole schema inference, the one described on picture 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bg1"/>
                </a:solidFill>
              </a:rPr>
              <a:t>Use agentic ai with RAG for databases with 100s/1000s of tables</a:t>
            </a:r>
          </a:p>
        </p:txBody>
      </p:sp>
    </p:spTree>
    <p:extLst>
      <p:ext uri="{BB962C8B-B14F-4D97-AF65-F5344CB8AC3E}">
        <p14:creationId xmlns:p14="http://schemas.microsoft.com/office/powerpoint/2010/main" val="353604021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2_Black Template">
  <a:themeElements>
    <a:clrScheme name="MSFT">
      <a:dk1>
        <a:srgbClr val="000000"/>
      </a:dk1>
      <a:lt1>
        <a:srgbClr val="FFFFFF"/>
      </a:lt1>
      <a:dk2>
        <a:srgbClr val="5E5E5E"/>
      </a:dk2>
      <a:lt2>
        <a:srgbClr val="E6E6E6"/>
      </a:lt2>
      <a:accent1>
        <a:srgbClr val="0078D3"/>
      </a:accent1>
      <a:accent2>
        <a:srgbClr val="0091E5"/>
      </a:accent2>
      <a:accent3>
        <a:srgbClr val="9187E6"/>
      </a:accent3>
      <a:accent4>
        <a:srgbClr val="BE58C8"/>
      </a:accent4>
      <a:accent5>
        <a:srgbClr val="000000"/>
      </a:accent5>
      <a:accent6>
        <a:srgbClr val="000000"/>
      </a:accent6>
      <a:hlink>
        <a:srgbClr val="0078D3"/>
      </a:hlink>
      <a:folHlink>
        <a:srgbClr val="9187E6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000000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  <a:extLst>
    <a:ext uri="{05A4C25C-085E-4340-85A3-A5531E510DB2}">
      <thm15:themeFamily xmlns:thm15="http://schemas.microsoft.com/office/thememl/2012/main" name="CIO_Connections_16-9_Template" id="{6C8FA419-2AAC-A34A-97C0-3DCAB34170DC}" vid="{0D390DF1-26D7-B749-9D7B-A332EB6ADB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B95BEC5583C04D8225BBE567D769F9" ma:contentTypeVersion="21" ma:contentTypeDescription="Create a new document." ma:contentTypeScope="" ma:versionID="b4750735f67b874c3ac1c4bf2e6d5393">
  <xsd:schema xmlns:xsd="http://www.w3.org/2001/XMLSchema" xmlns:xs="http://www.w3.org/2001/XMLSchema" xmlns:p="http://schemas.microsoft.com/office/2006/metadata/properties" xmlns:ns1="http://schemas.microsoft.com/sharepoint/v3" xmlns:ns2="e57c25b2-d86a-433e-9f9d-fbf06a1663e7" xmlns:ns3="22f7c419-7c1b-4730-b3bb-0f0d9268f350" xmlns:ns4="230e9df3-be65-4c73-a93b-d1236ebd677e" targetNamespace="http://schemas.microsoft.com/office/2006/metadata/properties" ma:root="true" ma:fieldsID="b5a7b14bb46e2c6a47267dd5afecd120" ns1:_="" ns2:_="" ns3:_="" ns4:_="">
    <xsd:import namespace="http://schemas.microsoft.com/sharepoint/v3"/>
    <xsd:import namespace="e57c25b2-d86a-433e-9f9d-fbf06a1663e7"/>
    <xsd:import namespace="22f7c419-7c1b-4730-b3bb-0f0d9268f350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1:_ip_UnifiedCompliancePolicyProperties" minOccurs="0"/>
                <xsd:element ref="ns1:_ip_UnifiedCompliancePolicyUIActio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9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7c25b2-d86a-433e-9f9d-fbf06a1663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26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2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f7c419-7c1b-4730-b3bb-0f0d9268f35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e2f38299-146d-4fe7-a12b-cf515614121d}" ma:internalName="TaxCatchAll" ma:showField="CatchAllData" ma:web="22f7c419-7c1b-4730-b3bb-0f0d9268f35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22f7c419-7c1b-4730-b3bb-0f0d9268f350">
      <UserInfo>
        <DisplayName>Anthony Mocny</DisplayName>
        <AccountId>3954</AccountId>
        <AccountType/>
      </UserInfo>
      <UserInfo>
        <DisplayName>Kamala Dasika</DisplayName>
        <AccountId>5279</AccountId>
        <AccountType/>
      </UserInfo>
      <UserInfo>
        <DisplayName>Nikisha Reyes-Grange</DisplayName>
        <AccountId>27</AccountId>
        <AccountType/>
      </UserInfo>
      <UserInfo>
        <DisplayName>Aurora Santiago-Moore</DisplayName>
        <AccountId>1944</AccountId>
        <AccountType/>
      </UserInfo>
      <UserInfo>
        <DisplayName>Christina Adranly</DisplayName>
        <AccountId>5327</AccountId>
        <AccountType/>
      </UserInfo>
      <UserInfo>
        <DisplayName>Victoria Kurzweg</DisplayName>
        <AccountId>4040</AccountId>
        <AccountType/>
      </UserInfo>
      <UserInfo>
        <DisplayName>Brandon Larson</DisplayName>
        <AccountId>1794</AccountId>
        <AccountType/>
      </UserInfo>
      <UserInfo>
        <DisplayName>Sunita Kannan</DisplayName>
        <AccountId>3632</AccountId>
        <AccountType/>
      </UserInfo>
      <UserInfo>
        <DisplayName>Rachel Pruitt</DisplayName>
        <AccountId>5437</AccountId>
        <AccountType/>
      </UserInfo>
      <UserInfo>
        <DisplayName>Susan Etlinger</DisplayName>
        <AccountId>3407</AccountId>
        <AccountType/>
      </UserInfo>
      <UserInfo>
        <DisplayName>Jessica Hawk</DisplayName>
        <AccountId>2868</AccountId>
        <AccountType/>
      </UserInfo>
      <UserInfo>
        <DisplayName>Olivia Shone</DisplayName>
        <AccountId>3439</AccountId>
        <AccountType/>
      </UserInfo>
      <UserInfo>
        <DisplayName>Carolyn Gress</DisplayName>
        <AccountId>3548</AccountId>
        <AccountType/>
      </UserInfo>
      <UserInfo>
        <DisplayName>Richard Tso</DisplayName>
        <AccountId>3728</AccountId>
        <AccountType/>
      </UserInfo>
      <UserInfo>
        <DisplayName>Mallory Monsma</DisplayName>
        <AccountId>1988</AccountId>
        <AccountType/>
      </UserInfo>
      <UserInfo>
        <DisplayName>Shilpa Dabke</DisplayName>
        <AccountId>1667</AccountId>
        <AccountType/>
      </UserInfo>
      <UserInfo>
        <DisplayName>Conf Room One Esterra/6.2E (6)</DisplayName>
        <AccountId>5996</AccountId>
        <AccountType/>
      </UserInfo>
      <UserInfo>
        <DisplayName>Zia Mansoor</DisplayName>
        <AccountId>4728</AccountId>
        <AccountType/>
      </UserInfo>
      <UserInfo>
        <DisplayName>Marcio Goncalves Cesario</DisplayName>
        <AccountId>1182</AccountId>
        <AccountType/>
      </UserInfo>
      <UserInfo>
        <DisplayName>Rashida Hodge</DisplayName>
        <AccountId>2175</AccountId>
        <AccountType/>
      </UserInfo>
      <UserInfo>
        <DisplayName>Pradeep Raman</DisplayName>
        <AccountId>548</AccountId>
        <AccountType/>
      </UserInfo>
      <UserInfo>
        <DisplayName>Ananthanarayan Sundaram</DisplayName>
        <AccountId>5799</AccountId>
        <AccountType/>
      </UserInfo>
      <UserInfo>
        <DisplayName>Ellie Lawler</DisplayName>
        <AccountId>4769</AccountId>
        <AccountType/>
      </UserInfo>
      <UserInfo>
        <DisplayName>Dan Houdek</DisplayName>
        <AccountId>4761</AccountId>
        <AccountType/>
      </UserInfo>
      <UserInfo>
        <DisplayName>Ashley Asdourian</DisplayName>
        <AccountId>5848</AccountId>
        <AccountType/>
      </UserInfo>
      <UserInfo>
        <DisplayName>Ann Choi</DisplayName>
        <AccountId>5997</AccountId>
        <AccountType/>
      </UserInfo>
      <UserInfo>
        <DisplayName>Carissa Eicholz</DisplayName>
        <AccountId>629</AccountId>
        <AccountType/>
      </UserInfo>
      <UserInfo>
        <DisplayName>Cyril Belikoff</DisplayName>
        <AccountId>5998</AccountId>
        <AccountType/>
      </UserInfo>
      <UserInfo>
        <DisplayName>Erin Phillips (THE SPUR GROUP INC)</DisplayName>
        <AccountId>3178</AccountId>
        <AccountType/>
      </UserInfo>
      <UserInfo>
        <DisplayName>Marc Nehme</DisplayName>
        <AccountId>2333</AccountId>
        <AccountType/>
      </UserInfo>
      <UserInfo>
        <DisplayName>Sudha Kumar</DisplayName>
        <AccountId>1572</AccountId>
        <AccountType/>
      </UserInfo>
      <UserInfo>
        <DisplayName>Matt Sinclair</DisplayName>
        <AccountId>563</AccountId>
        <AccountType/>
      </UserInfo>
      <UserInfo>
        <DisplayName>Simran Sachar</DisplayName>
        <AccountId>260</AccountId>
        <AccountType/>
      </UserInfo>
      <UserInfo>
        <DisplayName>Jason Tseng</DisplayName>
        <AccountId>1760</AccountId>
        <AccountType/>
      </UserInfo>
      <UserInfo>
        <DisplayName>Rose Tucker</DisplayName>
        <AccountId>3797</AccountId>
        <AccountType/>
      </UserInfo>
      <UserInfo>
        <DisplayName>Toby Bowers</DisplayName>
        <AccountId>5453</AccountId>
        <AccountType/>
      </UserInfo>
      <UserInfo>
        <DisplayName>Chris Shirley (HE/HIM)</DisplayName>
        <AccountId>3746</AccountId>
        <AccountType/>
      </UserInfo>
      <UserInfo>
        <DisplayName>Natalie Wossene</DisplayName>
        <AccountId>4823</AccountId>
        <AccountType/>
      </UserInfo>
      <UserInfo>
        <DisplayName>Teresa Conte</DisplayName>
        <AccountId>5303</AccountId>
        <AccountType/>
      </UserInfo>
      <UserInfo>
        <DisplayName>Srikar Penumaka</DisplayName>
        <AccountId>2986</AccountId>
        <AccountType/>
      </UserInfo>
      <UserInfo>
        <DisplayName>Bruno Mueller</DisplayName>
        <AccountId>262</AccountId>
        <AccountType/>
      </UserInfo>
      <UserInfo>
        <DisplayName>Howard Kang</DisplayName>
        <AccountId>5886</AccountId>
        <AccountType/>
      </UserInfo>
      <UserInfo>
        <DisplayName>Diego Gomez</DisplayName>
        <AccountId>4966</AccountId>
        <AccountType/>
      </UserInfo>
      <UserInfo>
        <DisplayName>Allison Sparrow</DisplayName>
        <AccountId>3342</AccountId>
        <AccountType/>
      </UserInfo>
      <UserInfo>
        <DisplayName>Dylan Bodet (Spur Reply LLC)</DisplayName>
        <AccountId>5950</AccountId>
        <AccountType/>
      </UserInfo>
      <UserInfo>
        <DisplayName>Courtney Brewer</DisplayName>
        <AccountId>3768</AccountId>
        <AccountType/>
      </UserInfo>
      <UserInfo>
        <DisplayName>Paul Ridge</DisplayName>
        <AccountId>5999</AccountId>
        <AccountType/>
      </UserInfo>
      <UserInfo>
        <DisplayName>Hailie Meehan</DisplayName>
        <AccountId>5353</AccountId>
        <AccountType/>
      </UserInfo>
      <UserInfo>
        <DisplayName>Kathleen Richards</DisplayName>
        <AccountId>1183</AccountId>
        <AccountType/>
      </UserInfo>
      <UserInfo>
        <DisplayName>Gillian O'Connell</DisplayName>
        <AccountId>4773</AccountId>
        <AccountType/>
      </UserInfo>
      <UserInfo>
        <DisplayName>Davie Young</DisplayName>
        <AccountId>4924</AccountId>
        <AccountType/>
      </UserInfo>
      <UserInfo>
        <DisplayName>Tracey Craft</DisplayName>
        <AccountId>958</AccountId>
        <AccountType/>
      </UserInfo>
      <UserInfo>
        <DisplayName>Katelyn Rothney</DisplayName>
        <AccountId>3811</AccountId>
        <AccountType/>
      </UserInfo>
      <UserInfo>
        <DisplayName>Takuto Higuchi</DisplayName>
        <AccountId>1249</AccountId>
        <AccountType/>
      </UserInfo>
      <UserInfo>
        <DisplayName>Melissa Ma</DisplayName>
        <AccountId>1656</AccountId>
        <AccountType/>
      </UserInfo>
      <UserInfo>
        <DisplayName>David Jaquette (CELA)</DisplayName>
        <AccountId>2654</AccountId>
        <AccountType/>
      </UserInfo>
      <UserInfo>
        <DisplayName>Lauren Chamblee (CELA)</DisplayName>
        <AccountId>6348</AccountId>
        <AccountType/>
      </UserInfo>
      <UserInfo>
        <DisplayName>Daniel Kluttz (CELA)</DisplayName>
        <AccountId>3517</AccountId>
        <AccountType/>
      </UserInfo>
      <UserInfo>
        <DisplayName>Rachel Azafrani (CELA)</DisplayName>
        <AccountId>4443</AccountId>
        <AccountType/>
      </UserInfo>
      <UserInfo>
        <DisplayName>Suzanne Shaw (AG Consulting Partners, Inc.)</DisplayName>
        <AccountId>5293</AccountId>
        <AccountType/>
      </UserInfo>
      <UserInfo>
        <DisplayName>Haley Mendlin</DisplayName>
        <AccountId>7314</AccountId>
        <AccountType/>
      </UserInfo>
      <UserInfo>
        <DisplayName>Jennifer Horton</DisplayName>
        <AccountId>7549</AccountId>
        <AccountType/>
      </UserInfo>
      <UserInfo>
        <DisplayName>David Chou</DisplayName>
        <AccountId>7617</AccountId>
        <AccountType/>
      </UserInfo>
      <UserInfo>
        <DisplayName>Ian Boswell</DisplayName>
        <AccountId>7618</AccountId>
        <AccountType/>
      </UserInfo>
      <UserInfo>
        <DisplayName>Gopinath C H</DisplayName>
        <AccountId>7619</AccountId>
        <AccountType/>
      </UserInfo>
      <UserInfo>
        <DisplayName>Richard Williams Iv</DisplayName>
        <AccountId>6232</AccountId>
        <AccountType/>
      </UserInfo>
      <UserInfo>
        <DisplayName>David Seda</DisplayName>
        <AccountId>7641</AccountId>
        <AccountType/>
      </UserInfo>
      <UserInfo>
        <DisplayName>Anjalee Patel</DisplayName>
        <AccountId>6768</AccountId>
        <AccountType/>
      </UserInfo>
      <UserInfo>
        <DisplayName>Jennifer Wheeler</DisplayName>
        <AccountId>8089</AccountId>
        <AccountType/>
      </UserInfo>
      <UserInfo>
        <DisplayName>Ramona Ayala</DisplayName>
        <AccountId>8090</AccountId>
        <AccountType/>
      </UserInfo>
      <UserInfo>
        <DisplayName>Andy Beatman</DisplayName>
        <AccountId>2862</AccountId>
        <AccountType/>
      </UserInfo>
      <UserInfo>
        <DisplayName>Mehlika Tok</DisplayName>
        <AccountId>8379</AccountId>
        <AccountType/>
      </UserInfo>
      <UserInfo>
        <DisplayName>Autumn Johnson</DisplayName>
        <AccountId>8380</AccountId>
        <AccountType/>
      </UserInfo>
      <UserInfo>
        <DisplayName>Dina Goldin</DisplayName>
        <AccountId>8381</AccountId>
        <AccountType/>
      </UserInfo>
      <UserInfo>
        <DisplayName>Ray Kugler (RUN Studios LLC)</DisplayName>
        <AccountId>8390</AccountId>
        <AccountType/>
      </UserInfo>
      <UserInfo>
        <DisplayName>Dara Hall (RUN Studios LLC)</DisplayName>
        <AccountId>8400</AccountId>
        <AccountType/>
      </UserInfo>
      <UserInfo>
        <DisplayName>John Montgomery</DisplayName>
        <AccountId>983</AccountId>
        <AccountType/>
      </UserInfo>
      <UserInfo>
        <DisplayName>Lindsay Buckles</DisplayName>
        <AccountId>4965</AccountId>
        <AccountType/>
      </UserInfo>
      <UserInfo>
        <DisplayName>Carlyn Crandall (NAYAMODE INC.)</DisplayName>
        <AccountId>3711</AccountId>
        <AccountType/>
      </UserInfo>
      <UserInfo>
        <DisplayName>Jenny Parker (NAYAMODE INC)</DisplayName>
        <AccountId>11517</AccountId>
        <AccountType/>
      </UserInfo>
      <UserInfo>
        <DisplayName>Laurel Martinez</DisplayName>
        <AccountId>5466</AccountId>
        <AccountType/>
      </UserInfo>
      <UserInfo>
        <DisplayName>Sandra Sullivan (NAYAMODE INC.)</DisplayName>
        <AccountId>3941</AccountId>
        <AccountType/>
      </UserInfo>
      <UserInfo>
        <DisplayName>Troy Shelby (NAYAMODE INC.)</DisplayName>
        <AccountId>943</AccountId>
        <AccountType/>
      </UserInfo>
    </SharedWithUsers>
    <_ip_UnifiedCompliancePolicyUIAction xmlns="http://schemas.microsoft.com/sharepoint/v3" xsi:nil="true"/>
    <lcf76f155ced4ddcb4097134ff3c332f xmlns="e57c25b2-d86a-433e-9f9d-fbf06a1663e7">
      <Terms xmlns="http://schemas.microsoft.com/office/infopath/2007/PartnerControls"/>
    </lcf76f155ced4ddcb4097134ff3c332f>
    <_ip_UnifiedCompliancePolicyProperties xmlns="http://schemas.microsoft.com/sharepoint/v3" xsi:nil="true"/>
    <MediaServiceKeyPoints xmlns="e57c25b2-d86a-433e-9f9d-fbf06a1663e7" xsi:nil="true"/>
    <TaxCatchAll xmlns="230e9df3-be65-4c73-a93b-d1236ebd677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9FCCB5-83AE-45D4-928E-785E64242CCE}">
  <ds:schemaRefs>
    <ds:schemaRef ds:uri="22f7c419-7c1b-4730-b3bb-0f0d9268f350"/>
    <ds:schemaRef ds:uri="230e9df3-be65-4c73-a93b-d1236ebd677e"/>
    <ds:schemaRef ds:uri="e57c25b2-d86a-433e-9f9d-fbf06a1663e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DB47A59-22BC-4730-BC33-BD02DA448782}">
  <ds:schemaRefs>
    <ds:schemaRef ds:uri="22f7c419-7c1b-4730-b3bb-0f0d9268f350"/>
    <ds:schemaRef ds:uri="230e9df3-be65-4c73-a93b-d1236ebd677e"/>
    <ds:schemaRef ds:uri="e57c25b2-d86a-433e-9f9d-fbf06a1663e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C5F4423-FD54-4E05-B8C1-EE4E8D2BAF9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466</Words>
  <Application>Microsoft Office PowerPoint</Application>
  <PresentationFormat>Widescreen</PresentationFormat>
  <Paragraphs>112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Segoe UI Semibold</vt:lpstr>
      <vt:lpstr>Segoe UI</vt:lpstr>
      <vt:lpstr>Calibri</vt:lpstr>
      <vt:lpstr>Segoe UI Variable Text</vt:lpstr>
      <vt:lpstr>Wingdings</vt:lpstr>
      <vt:lpstr>Segoe UI Variable Display Semibold</vt:lpstr>
      <vt:lpstr>Segoe UI Variable Display</vt:lpstr>
      <vt:lpstr>2_Black Template</vt:lpstr>
      <vt:lpstr>Natural Language to SQL  Patterns</vt:lpstr>
      <vt:lpstr>Pattern 1: Database schema inference</vt:lpstr>
      <vt:lpstr>Pattern 2: Dynamic relevant table selection</vt:lpstr>
      <vt:lpstr>Pattern 3: Retrieval-Augmented Generation (RAG) Pattern</vt:lpstr>
      <vt:lpstr>Pattern 4: Fine-tuning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Lindsay Buckles</dc:creator>
  <cp:lastModifiedBy>Sridhar Arrabelly</cp:lastModifiedBy>
  <cp:revision>4</cp:revision>
  <dcterms:created xsi:type="dcterms:W3CDTF">2023-04-17T18:55:06Z</dcterms:created>
  <dcterms:modified xsi:type="dcterms:W3CDTF">2025-03-10T13:17:51Z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Text">
    <vt:lpwstr>Classified as Microsoft Confidential</vt:lpwstr>
  </property>
  <property fmtid="{D5CDD505-2E9C-101B-9397-08002B2CF9AE}" pid="3" name="ContentTypeId">
    <vt:lpwstr>0x0101001CB95BEC5583C04D8225BBE567D769F9</vt:lpwstr>
  </property>
  <property fmtid="{D5CDD505-2E9C-101B-9397-08002B2CF9AE}" pid="4" name="MediaServiceImageTags">
    <vt:lpwstr/>
  </property>
</Properties>
</file>